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3" r:id="rId1"/>
  </p:sldMasterIdLst>
  <p:sldIdLst>
    <p:sldId id="256" r:id="rId2"/>
    <p:sldId id="299" r:id="rId3"/>
    <p:sldId id="257" r:id="rId4"/>
    <p:sldId id="261" r:id="rId5"/>
    <p:sldId id="258" r:id="rId6"/>
    <p:sldId id="260" r:id="rId7"/>
    <p:sldId id="281" r:id="rId8"/>
    <p:sldId id="262" r:id="rId9"/>
    <p:sldId id="263" r:id="rId10"/>
    <p:sldId id="264" r:id="rId11"/>
    <p:sldId id="265" r:id="rId12"/>
    <p:sldId id="282" r:id="rId13"/>
    <p:sldId id="266" r:id="rId14"/>
    <p:sldId id="269" r:id="rId15"/>
    <p:sldId id="283" r:id="rId16"/>
    <p:sldId id="267" r:id="rId17"/>
    <p:sldId id="268" r:id="rId18"/>
    <p:sldId id="284" r:id="rId19"/>
    <p:sldId id="270" r:id="rId20"/>
    <p:sldId id="271" r:id="rId21"/>
    <p:sldId id="302" r:id="rId22"/>
    <p:sldId id="285" r:id="rId23"/>
    <p:sldId id="272" r:id="rId24"/>
    <p:sldId id="273" r:id="rId25"/>
    <p:sldId id="300" r:id="rId26"/>
    <p:sldId id="286" r:id="rId27"/>
    <p:sldId id="301" r:id="rId28"/>
    <p:sldId id="287" r:id="rId29"/>
    <p:sldId id="288" r:id="rId30"/>
    <p:sldId id="289" r:id="rId31"/>
    <p:sldId id="276" r:id="rId32"/>
    <p:sldId id="277" r:id="rId33"/>
    <p:sldId id="292" r:id="rId34"/>
    <p:sldId id="291" r:id="rId35"/>
    <p:sldId id="295" r:id="rId36"/>
    <p:sldId id="278" r:id="rId37"/>
    <p:sldId id="293" r:id="rId38"/>
    <p:sldId id="294" r:id="rId39"/>
    <p:sldId id="280" r:id="rId40"/>
    <p:sldId id="297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Ünal Demir" initials="ÜD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1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2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7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4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2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0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5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7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6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5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929162" y="1676401"/>
            <a:ext cx="10463135" cy="2920811"/>
          </a:xfrm>
          <a:noFill/>
        </p:spPr>
        <p:txBody>
          <a:bodyPr/>
          <a:lstStyle/>
          <a:p>
            <a:pPr algn="ctr"/>
            <a:r>
              <a:rPr lang="tr-TR" sz="96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PROJE</a:t>
            </a:r>
            <a:br>
              <a:rPr lang="tr-TR" sz="9600" dirty="0" smtClean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tr-TR" sz="96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ZAMAN YÖNETİMİ</a:t>
            </a:r>
            <a:endParaRPr lang="tr-TR" sz="96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5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1359789" y="0"/>
            <a:ext cx="9404723" cy="941184"/>
          </a:xfrm>
        </p:spPr>
        <p:txBody>
          <a:bodyPr>
            <a:normAutofit fontScale="90000"/>
          </a:bodyPr>
          <a:lstStyle/>
          <a:p>
            <a:pPr algn="ctr"/>
            <a:r>
              <a:rPr lang="tr-TR" u="sng" dirty="0" smtClean="0">
                <a:latin typeface="Century" panose="02040604050505020304" pitchFamily="18" charset="0"/>
              </a:rPr>
              <a:t>2.Aktivitelerin Sıralanması</a:t>
            </a:r>
            <a:endParaRPr lang="tr-TR" u="sng" dirty="0">
              <a:latin typeface="Century" panose="02040604050505020304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95308" y="142735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      Aktivitelerin sıralanması </a:t>
            </a:r>
            <a:r>
              <a:rPr lang="tr-TR" dirty="0"/>
              <a:t>proje aktivitelerinin </a:t>
            </a:r>
            <a:r>
              <a:rPr lang="tr-TR" dirty="0" smtClean="0"/>
              <a:t>arasındaki ilişkileri </a:t>
            </a:r>
          </a:p>
          <a:p>
            <a:pPr marL="0" indent="0">
              <a:buNone/>
            </a:pPr>
            <a:r>
              <a:rPr lang="tr-TR" dirty="0" smtClean="0"/>
              <a:t>belirleme </a:t>
            </a:r>
            <a:r>
              <a:rPr lang="tr-TR" dirty="0"/>
              <a:t>ve belgeleme surecidir. Aktiviteler </a:t>
            </a:r>
            <a:r>
              <a:rPr lang="tr-TR" dirty="0" smtClean="0"/>
              <a:t>mantıksal ilişkiler </a:t>
            </a:r>
          </a:p>
          <a:p>
            <a:pPr marL="0" indent="0">
              <a:buNone/>
            </a:pPr>
            <a:r>
              <a:rPr lang="tr-TR" dirty="0" smtClean="0"/>
              <a:t>kurularak sıralanır. Gerçekçi </a:t>
            </a:r>
            <a:r>
              <a:rPr lang="tr-TR" dirty="0"/>
              <a:t>ve </a:t>
            </a:r>
            <a:r>
              <a:rPr lang="tr-TR" dirty="0" smtClean="0"/>
              <a:t>ulaşılabiliniz </a:t>
            </a:r>
            <a:r>
              <a:rPr lang="tr-TR" dirty="0"/>
              <a:t>bir proje zaman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çizelgesini </a:t>
            </a:r>
            <a:r>
              <a:rPr lang="tr-TR" dirty="0"/>
              <a:t>desteklemek </a:t>
            </a:r>
            <a:r>
              <a:rPr lang="tr-TR" dirty="0" smtClean="0"/>
              <a:t>için, </a:t>
            </a:r>
            <a:r>
              <a:rPr lang="tr-TR" dirty="0"/>
              <a:t>aktiviteler </a:t>
            </a:r>
            <a:r>
              <a:rPr lang="tr-TR" dirty="0" smtClean="0"/>
              <a:t>arasında önde </a:t>
            </a:r>
            <a:r>
              <a:rPr lang="tr-TR" dirty="0"/>
              <a:t>gitme yada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bekleme sürelerini </a:t>
            </a:r>
            <a:r>
              <a:rPr lang="tr-TR" dirty="0"/>
              <a:t>hesaplamak gereklidir.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47" y="3987458"/>
            <a:ext cx="4345661" cy="26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36904" y="1989543"/>
            <a:ext cx="8946541" cy="4175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 smtClean="0"/>
              <a:t>Bir proje </a:t>
            </a:r>
            <a:r>
              <a:rPr lang="tr-TR" sz="2400" dirty="0"/>
              <a:t>zaman </a:t>
            </a:r>
            <a:r>
              <a:rPr lang="tr-TR" sz="2400" dirty="0" smtClean="0"/>
              <a:t>çizelgesi ağ seması </a:t>
            </a:r>
            <a:r>
              <a:rPr lang="tr-TR" sz="2400" dirty="0"/>
              <a:t>kurmak </a:t>
            </a:r>
            <a:r>
              <a:rPr lang="tr-TR" sz="2400" dirty="0" smtClean="0"/>
              <a:t>amacıyla </a:t>
            </a:r>
            <a:r>
              <a:rPr lang="tr-TR" sz="2400" dirty="0"/>
              <a:t>Kritik </a:t>
            </a:r>
            <a:endParaRPr lang="tr-TR" sz="2400" dirty="0" smtClean="0"/>
          </a:p>
          <a:p>
            <a:pPr marL="0" indent="0">
              <a:buNone/>
            </a:pPr>
            <a:r>
              <a:rPr lang="tr-TR" sz="2400" dirty="0" smtClean="0"/>
              <a:t>Yol Metodolojisinde kullanılan </a:t>
            </a:r>
            <a:r>
              <a:rPr lang="tr-TR" sz="2400" dirty="0"/>
              <a:t>bir metottur. Bu </a:t>
            </a:r>
            <a:r>
              <a:rPr lang="tr-TR" sz="2400" dirty="0" smtClean="0"/>
              <a:t>metotta </a:t>
            </a:r>
          </a:p>
          <a:p>
            <a:pPr marL="0" indent="0">
              <a:buNone/>
            </a:pPr>
            <a:r>
              <a:rPr lang="tr-TR" sz="2400" dirty="0" smtClean="0"/>
              <a:t>aktiviteleri </a:t>
            </a:r>
            <a:r>
              <a:rPr lang="tr-TR" sz="2400" dirty="0"/>
              <a:t>temsil </a:t>
            </a:r>
            <a:r>
              <a:rPr lang="tr-TR" sz="2400" dirty="0" smtClean="0"/>
              <a:t>etmek üzere dikdörtgenler kullanılır ve </a:t>
            </a:r>
          </a:p>
          <a:p>
            <a:pPr marL="0" indent="0">
              <a:buNone/>
            </a:pPr>
            <a:r>
              <a:rPr lang="tr-TR" sz="2400" dirty="0" smtClean="0"/>
              <a:t>aralarındaki mantıksal ilişkileri ifade </a:t>
            </a:r>
            <a:r>
              <a:rPr lang="tr-TR" sz="2400" dirty="0"/>
              <a:t>etmek </a:t>
            </a:r>
            <a:r>
              <a:rPr lang="tr-TR" sz="2400" dirty="0" smtClean="0"/>
              <a:t>içinde </a:t>
            </a:r>
            <a:r>
              <a:rPr lang="tr-TR" sz="2400" dirty="0"/>
              <a:t>oklarla </a:t>
            </a:r>
            <a:endParaRPr lang="tr-TR" sz="2400" dirty="0" smtClean="0"/>
          </a:p>
          <a:p>
            <a:pPr marL="0" indent="0">
              <a:buNone/>
            </a:pPr>
            <a:r>
              <a:rPr lang="tr-TR" sz="2400" dirty="0" smtClean="0"/>
              <a:t>birbirine bağlanır.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322090" y="387432"/>
            <a:ext cx="54713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3600" u="sng" dirty="0" smtClean="0"/>
              <a:t>Öncelik Şeması Metodu</a:t>
            </a:r>
          </a:p>
          <a:p>
            <a:pPr algn="ctr"/>
            <a:endParaRPr lang="tr-TR" sz="3600" u="sng" dirty="0"/>
          </a:p>
        </p:txBody>
      </p:sp>
    </p:spTree>
    <p:extLst>
      <p:ext uri="{BB962C8B-B14F-4D97-AF65-F5344CB8AC3E}">
        <p14:creationId xmlns:p14="http://schemas.microsoft.com/office/powerpoint/2010/main" val="4710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45369" y="842206"/>
            <a:ext cx="8946541" cy="5306290"/>
          </a:xfrm>
        </p:spPr>
        <p:txBody>
          <a:bodyPr/>
          <a:lstStyle/>
          <a:p>
            <a:pPr marL="0" indent="0" fontAlgn="base">
              <a:buNone/>
            </a:pPr>
            <a:r>
              <a:rPr lang="tr-TR" i="1" dirty="0" smtClean="0"/>
              <a:t>              Öncelik </a:t>
            </a:r>
            <a:r>
              <a:rPr lang="tr-TR" i="1" dirty="0"/>
              <a:t>Şeması Metodu, dört </a:t>
            </a:r>
            <a:r>
              <a:rPr lang="tr-TR" i="1" dirty="0" smtClean="0"/>
              <a:t>tür </a:t>
            </a:r>
            <a:r>
              <a:rPr lang="tr-TR" i="1" dirty="0"/>
              <a:t>mantıksal ilişki içerir</a:t>
            </a:r>
            <a:r>
              <a:rPr lang="tr-TR" i="1" dirty="0" smtClean="0"/>
              <a:t>;</a:t>
            </a:r>
          </a:p>
          <a:p>
            <a:pPr marL="0" indent="0" fontAlgn="base">
              <a:buNone/>
            </a:pPr>
            <a:endParaRPr lang="tr-TR" dirty="0"/>
          </a:p>
          <a:p>
            <a:pPr fontAlgn="base"/>
            <a:r>
              <a:rPr lang="tr-TR" u="sng" dirty="0"/>
              <a:t>Bitiş-Başlangıç</a:t>
            </a:r>
            <a:r>
              <a:rPr lang="tr-TR" dirty="0"/>
              <a:t>: Ardıl aktivitenin başlangıcı, önceki aktivitenin bitişine bağlıdır</a:t>
            </a:r>
            <a:r>
              <a:rPr lang="tr-TR" dirty="0" smtClean="0"/>
              <a:t>.</a:t>
            </a:r>
          </a:p>
          <a:p>
            <a:pPr fontAlgn="base"/>
            <a:endParaRPr lang="tr-TR" dirty="0"/>
          </a:p>
          <a:p>
            <a:pPr fontAlgn="base"/>
            <a:r>
              <a:rPr lang="tr-TR" u="sng" dirty="0"/>
              <a:t>Bitiş-Bitiş</a:t>
            </a:r>
            <a:r>
              <a:rPr lang="tr-TR" dirty="0"/>
              <a:t>: Ardıl aktivitenin bitişi, önceki aktivitenin bitişine bağlıdır</a:t>
            </a:r>
            <a:r>
              <a:rPr lang="tr-TR" dirty="0" smtClean="0"/>
              <a:t>.</a:t>
            </a:r>
          </a:p>
          <a:p>
            <a:pPr fontAlgn="base"/>
            <a:endParaRPr lang="tr-TR" dirty="0"/>
          </a:p>
          <a:p>
            <a:pPr fontAlgn="base"/>
            <a:r>
              <a:rPr lang="tr-TR" u="sng" dirty="0" smtClean="0"/>
              <a:t>Başlangıç-Başlangıç</a:t>
            </a:r>
            <a:r>
              <a:rPr lang="tr-TR" dirty="0" smtClean="0"/>
              <a:t>: </a:t>
            </a:r>
            <a:r>
              <a:rPr lang="tr-TR" dirty="0"/>
              <a:t>Ardıl aktivitenin başlangıcı, önceki aktivitenin başlangıcına bağlıdır</a:t>
            </a:r>
            <a:r>
              <a:rPr lang="tr-TR" dirty="0" smtClean="0"/>
              <a:t>.</a:t>
            </a:r>
          </a:p>
          <a:p>
            <a:pPr fontAlgn="base"/>
            <a:endParaRPr lang="tr-TR" dirty="0"/>
          </a:p>
          <a:p>
            <a:pPr fontAlgn="base"/>
            <a:r>
              <a:rPr lang="tr-TR" u="sng" dirty="0" smtClean="0"/>
              <a:t>Başlangıç-Bitiş</a:t>
            </a:r>
            <a:r>
              <a:rPr lang="tr-TR" dirty="0"/>
              <a:t>: Ardıl aktivitenin bitişi, önceyi aktivitenin başlangıcına bağlıdır.</a:t>
            </a:r>
          </a:p>
          <a:p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54" y="2065486"/>
            <a:ext cx="3265146" cy="24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43" cy="6858000"/>
          </a:xfrm>
        </p:spPr>
      </p:pic>
    </p:spTree>
    <p:extLst>
      <p:ext uri="{BB962C8B-B14F-4D97-AF65-F5344CB8AC3E}">
        <p14:creationId xmlns:p14="http://schemas.microsoft.com/office/powerpoint/2010/main" val="255740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51852" y="454776"/>
            <a:ext cx="8946541" cy="619298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tr-TR" dirty="0" smtClean="0"/>
              <a:t>       Proje içerisinde </a:t>
            </a:r>
            <a:r>
              <a:rPr lang="tr-TR" dirty="0"/>
              <a:t>Öncelik Şeması Metodunu (Network Diagram) kullanmanın artıları şu şekildedir</a:t>
            </a:r>
            <a:r>
              <a:rPr lang="tr-TR" dirty="0" smtClean="0"/>
              <a:t>;</a:t>
            </a:r>
          </a:p>
          <a:p>
            <a:pPr marL="0" indent="0" fontAlgn="base">
              <a:buNone/>
            </a:pPr>
            <a:endParaRPr lang="tr-TR" dirty="0"/>
          </a:p>
          <a:p>
            <a:pPr fontAlgn="base"/>
            <a:r>
              <a:rPr lang="tr-TR" dirty="0"/>
              <a:t>Zaman planınızı kontrol etmenize yardımcı olur.</a:t>
            </a:r>
          </a:p>
          <a:p>
            <a:pPr fontAlgn="base"/>
            <a:r>
              <a:rPr lang="tr-TR" dirty="0"/>
              <a:t>Daha efektif bir planlama, organizasyon ve kontrol mekanizması sunar.</a:t>
            </a:r>
          </a:p>
          <a:p>
            <a:pPr fontAlgn="base"/>
            <a:r>
              <a:rPr lang="tr-TR" dirty="0"/>
              <a:t>Bütün aktivitelerin birbirleri ile bağlantılarını ortaya çıkartır.</a:t>
            </a:r>
          </a:p>
          <a:p>
            <a:pPr fontAlgn="base"/>
            <a:r>
              <a:rPr lang="tr-TR" dirty="0"/>
              <a:t>İş akışını gösterir </a:t>
            </a:r>
            <a:r>
              <a:rPr lang="tr-TR" dirty="0" smtClean="0"/>
              <a:t>böylece </a:t>
            </a:r>
            <a:r>
              <a:rPr lang="tr-TR" dirty="0"/>
              <a:t>proje takımı aktivitelerin hangi sırada olması gerektiğini görür.</a:t>
            </a:r>
          </a:p>
          <a:p>
            <a:pPr fontAlgn="base"/>
            <a:r>
              <a:rPr lang="tr-TR" dirty="0"/>
              <a:t>Fırsatların proje süresince ortaya çıkmasını sağlar. Hangi aktiviteler arasında ne kadarlık bir zaman boşluğu olduğunu rahatlıkla görebilirsiniz.</a:t>
            </a:r>
          </a:p>
          <a:p>
            <a:pPr fontAlgn="base"/>
            <a:r>
              <a:rPr lang="tr-TR" dirty="0"/>
              <a:t>Proje durumunu açık bir şekilde gösterir.</a:t>
            </a:r>
          </a:p>
          <a:p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70" y="4327468"/>
            <a:ext cx="3093720" cy="2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37855" y="1817390"/>
            <a:ext cx="9564943" cy="4195481"/>
          </a:xfrm>
        </p:spPr>
        <p:txBody>
          <a:bodyPr/>
          <a:lstStyle/>
          <a:p>
            <a:pPr marL="0" indent="0">
              <a:buNone/>
            </a:pPr>
            <a:r>
              <a:rPr lang="tr-TR" i="1" dirty="0"/>
              <a:t>Aktiviteler arasındaki sıralamayı tanımlamak için üç bağımlılık </a:t>
            </a:r>
            <a:r>
              <a:rPr lang="tr-TR" i="1" dirty="0" smtClean="0"/>
              <a:t>türü kullanılır</a:t>
            </a:r>
            <a:r>
              <a:rPr lang="tr-TR" i="1" dirty="0"/>
              <a:t>;</a:t>
            </a:r>
          </a:p>
          <a:p>
            <a:pPr marL="0" indent="0">
              <a:buNone/>
            </a:pPr>
            <a:endParaRPr lang="tr-TR" dirty="0"/>
          </a:p>
          <a:p>
            <a:pPr marL="0" indent="0" fontAlgn="base">
              <a:buNone/>
            </a:pPr>
            <a:r>
              <a:rPr lang="tr-TR" dirty="0"/>
              <a:t>     </a:t>
            </a:r>
            <a:r>
              <a:rPr lang="tr-TR" u="sng" dirty="0" smtClean="0"/>
              <a:t>1.Zorunlu </a:t>
            </a:r>
            <a:r>
              <a:rPr lang="tr-TR" u="sng" dirty="0"/>
              <a:t>Bağımlılıklar</a:t>
            </a:r>
            <a:r>
              <a:rPr lang="tr-TR" dirty="0"/>
              <a:t>: Bu tür bağımlılıklar, genellikle sözleşmelerde </a:t>
            </a:r>
            <a:r>
              <a:rPr lang="tr-TR" dirty="0" smtClean="0"/>
              <a:t>şart</a:t>
            </a:r>
          </a:p>
          <a:p>
            <a:pPr marL="0" indent="0" fontAlgn="base">
              <a:buNone/>
            </a:pPr>
            <a:r>
              <a:rPr lang="tr-TR" dirty="0" smtClean="0"/>
              <a:t>koşulan veya çalışmanın </a:t>
            </a:r>
            <a:r>
              <a:rPr lang="tr-TR" dirty="0"/>
              <a:t>doğasında var olan bağımlılıklardır.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Proje </a:t>
            </a:r>
            <a:r>
              <a:rPr lang="tr-TR" dirty="0"/>
              <a:t>ekibi </a:t>
            </a:r>
            <a:r>
              <a:rPr lang="tr-TR" dirty="0" smtClean="0"/>
              <a:t>aktivitelerin sıralanma sürecinde hangi </a:t>
            </a:r>
            <a:r>
              <a:rPr lang="tr-TR" dirty="0"/>
              <a:t>bağımlılıkların zorunlu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olduğuna </a:t>
            </a:r>
            <a:r>
              <a:rPr lang="tr-TR" dirty="0"/>
              <a:t>karar verir.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772312" y="470560"/>
            <a:ext cx="43492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3600" u="sng" dirty="0" smtClean="0"/>
              <a:t>Bağımlılık Belirleme</a:t>
            </a:r>
          </a:p>
          <a:p>
            <a:pPr algn="ctr"/>
            <a:endParaRPr lang="tr-TR" sz="3600" u="sng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70" y="4004218"/>
            <a:ext cx="4079798" cy="27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99309" y="1302328"/>
            <a:ext cx="9518073" cy="418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i="1" dirty="0" smtClean="0"/>
              <a:t>           </a:t>
            </a:r>
            <a:endParaRPr lang="tr-TR" dirty="0"/>
          </a:p>
          <a:p>
            <a:pPr marL="0" indent="0" fontAlgn="base">
              <a:buNone/>
            </a:pPr>
            <a:r>
              <a:rPr lang="tr-TR" dirty="0" smtClean="0"/>
              <a:t>   </a:t>
            </a:r>
            <a:r>
              <a:rPr lang="tr-TR" u="sng" dirty="0" smtClean="0"/>
              <a:t>2.İsteğe Bağlı Bağımlılıklar</a:t>
            </a:r>
            <a:r>
              <a:rPr lang="tr-TR" dirty="0" smtClean="0"/>
              <a:t>: </a:t>
            </a:r>
            <a:r>
              <a:rPr lang="tr-TR" dirty="0"/>
              <a:t>Bu </a:t>
            </a:r>
            <a:r>
              <a:rPr lang="tr-TR" dirty="0" smtClean="0"/>
              <a:t>tür bağımlılıklar, </a:t>
            </a:r>
            <a:r>
              <a:rPr lang="tr-TR" dirty="0"/>
              <a:t>belli bir uygulama </a:t>
            </a:r>
            <a:r>
              <a:rPr lang="tr-TR" dirty="0" smtClean="0"/>
              <a:t>alanındaki </a:t>
            </a:r>
          </a:p>
          <a:p>
            <a:pPr marL="0" indent="0" fontAlgn="base">
              <a:buNone/>
            </a:pPr>
            <a:r>
              <a:rPr lang="tr-TR" dirty="0" smtClean="0"/>
              <a:t>en </a:t>
            </a:r>
            <a:r>
              <a:rPr lang="tr-TR" dirty="0"/>
              <a:t>iyi uygulama </a:t>
            </a:r>
            <a:r>
              <a:rPr lang="tr-TR" dirty="0" smtClean="0"/>
              <a:t>bilgilerine </a:t>
            </a:r>
            <a:r>
              <a:rPr lang="tr-TR" dirty="0"/>
              <a:t>ya da projenin kabul edilebilir </a:t>
            </a:r>
            <a:r>
              <a:rPr lang="tr-TR" dirty="0" smtClean="0"/>
              <a:t>birkaç sıralama</a:t>
            </a:r>
          </a:p>
          <a:p>
            <a:pPr marL="0" indent="0" fontAlgn="base">
              <a:buNone/>
            </a:pPr>
            <a:r>
              <a:rPr lang="tr-TR" dirty="0" smtClean="0"/>
              <a:t> olduğu </a:t>
            </a:r>
            <a:r>
              <a:rPr lang="tr-TR" dirty="0"/>
              <a:t>halde </a:t>
            </a:r>
            <a:r>
              <a:rPr lang="tr-TR" dirty="0" smtClean="0"/>
              <a:t>belli bir sıralamanın tercih edildiği olağan dişi </a:t>
            </a:r>
            <a:r>
              <a:rPr lang="tr-TR" dirty="0"/>
              <a:t>bir </a:t>
            </a:r>
            <a:r>
              <a:rPr lang="tr-TR" dirty="0" smtClean="0"/>
              <a:t>yönüne</a:t>
            </a:r>
          </a:p>
          <a:p>
            <a:pPr marL="0" indent="0" fontAlgn="base">
              <a:buNone/>
            </a:pPr>
            <a:r>
              <a:rPr lang="tr-TR" dirty="0" smtClean="0"/>
              <a:t> </a:t>
            </a:r>
            <a:r>
              <a:rPr lang="tr-TR" dirty="0"/>
              <a:t>dayanarak belirlenir</a:t>
            </a:r>
            <a:r>
              <a:rPr lang="tr-TR" dirty="0" smtClean="0"/>
              <a:t>.</a:t>
            </a:r>
          </a:p>
          <a:p>
            <a:pPr fontAlgn="base"/>
            <a:endParaRPr lang="tr-TR" dirty="0"/>
          </a:p>
          <a:p>
            <a:pPr marL="0" indent="0" fontAlgn="base">
              <a:buNone/>
            </a:pPr>
            <a:r>
              <a:rPr lang="tr-TR" dirty="0" smtClean="0"/>
              <a:t>   </a:t>
            </a:r>
            <a:r>
              <a:rPr lang="tr-TR" u="sng" dirty="0" smtClean="0"/>
              <a:t>3.Harici Bağımlılıklar</a:t>
            </a:r>
            <a:r>
              <a:rPr lang="tr-TR" dirty="0" smtClean="0"/>
              <a:t>: </a:t>
            </a:r>
            <a:r>
              <a:rPr lang="tr-TR" dirty="0"/>
              <a:t>Bu </a:t>
            </a:r>
            <a:r>
              <a:rPr lang="tr-TR" dirty="0" smtClean="0"/>
              <a:t>bağımlılıklar </a:t>
            </a:r>
            <a:r>
              <a:rPr lang="tr-TR" dirty="0"/>
              <a:t>genellikle proje ekibinin </a:t>
            </a:r>
            <a:r>
              <a:rPr lang="tr-TR" dirty="0" smtClean="0"/>
              <a:t>kontrolü</a:t>
            </a:r>
          </a:p>
          <a:p>
            <a:pPr marL="0" indent="0" fontAlgn="base">
              <a:buNone/>
            </a:pPr>
            <a:r>
              <a:rPr lang="tr-TR" dirty="0" smtClean="0"/>
              <a:t> dışındadır. Örneğin, bir yazılım </a:t>
            </a:r>
            <a:r>
              <a:rPr lang="tr-TR" dirty="0"/>
              <a:t>projesinde test aktivitesi, harici bir </a:t>
            </a:r>
            <a:r>
              <a:rPr lang="tr-TR" dirty="0" smtClean="0"/>
              <a:t>kaynağın </a:t>
            </a:r>
          </a:p>
          <a:p>
            <a:pPr marL="0" indent="0" fontAlgn="base">
              <a:buNone/>
            </a:pPr>
            <a:r>
              <a:rPr lang="tr-TR" dirty="0" smtClean="0"/>
              <a:t>bir donanımı </a:t>
            </a:r>
            <a:r>
              <a:rPr lang="tr-TR" dirty="0"/>
              <a:t>etmesine </a:t>
            </a:r>
            <a:r>
              <a:rPr lang="tr-TR" dirty="0" smtClean="0"/>
              <a:t>bağlı olabilir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94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657492" y="444570"/>
            <a:ext cx="9404723" cy="1400530"/>
          </a:xfrm>
        </p:spPr>
        <p:txBody>
          <a:bodyPr/>
          <a:lstStyle/>
          <a:p>
            <a:r>
              <a:rPr lang="tr-TR" sz="3200" u="sng" dirty="0"/>
              <a:t>Önde Gitme ve </a:t>
            </a:r>
            <a:r>
              <a:rPr lang="tr-TR" sz="3200" u="sng" dirty="0" smtClean="0"/>
              <a:t>Beklemelerin Uygulanması</a:t>
            </a:r>
            <a:endParaRPr lang="tr-TR" sz="3200" u="sng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18947" y="1260764"/>
            <a:ext cx="8946541" cy="5361709"/>
          </a:xfrm>
        </p:spPr>
        <p:txBody>
          <a:bodyPr>
            <a:normAutofit/>
          </a:bodyPr>
          <a:lstStyle/>
          <a:p>
            <a:pPr fontAlgn="base"/>
            <a:r>
              <a:rPr lang="tr-TR" dirty="0" smtClean="0"/>
              <a:t>Önde </a:t>
            </a:r>
            <a:r>
              <a:rPr lang="tr-TR" dirty="0"/>
              <a:t>Gitme ve </a:t>
            </a:r>
            <a:r>
              <a:rPr lang="tr-TR" dirty="0" smtClean="0"/>
              <a:t>Beklemelerin kullanımı, </a:t>
            </a:r>
            <a:r>
              <a:rPr lang="tr-TR" dirty="0"/>
              <a:t>zaman </a:t>
            </a:r>
            <a:r>
              <a:rPr lang="tr-TR" dirty="0" smtClean="0"/>
              <a:t>çizelgesi mantığının</a:t>
            </a:r>
          </a:p>
          <a:p>
            <a:pPr marL="0" indent="0" fontAlgn="base">
              <a:buNone/>
            </a:pPr>
            <a:r>
              <a:rPr lang="tr-TR" dirty="0" smtClean="0"/>
              <a:t> yerine </a:t>
            </a:r>
            <a:r>
              <a:rPr lang="tr-TR" dirty="0"/>
              <a:t>gecen bir </a:t>
            </a:r>
            <a:r>
              <a:rPr lang="tr-TR" dirty="0" smtClean="0"/>
              <a:t>öge </a:t>
            </a:r>
            <a:r>
              <a:rPr lang="tr-TR" dirty="0"/>
              <a:t>olarak </a:t>
            </a:r>
            <a:r>
              <a:rPr lang="tr-TR" dirty="0" smtClean="0"/>
              <a:t>görülmemelidir. </a:t>
            </a:r>
            <a:r>
              <a:rPr lang="tr-TR" dirty="0"/>
              <a:t>Aktiviteler ve </a:t>
            </a:r>
            <a:r>
              <a:rPr lang="tr-TR" dirty="0" smtClean="0"/>
              <a:t>bunların</a:t>
            </a:r>
          </a:p>
          <a:p>
            <a:pPr marL="0" indent="0" fontAlgn="base">
              <a:buNone/>
            </a:pPr>
            <a:r>
              <a:rPr lang="tr-TR" dirty="0" smtClean="0"/>
              <a:t> bağlantılı varsayımları </a:t>
            </a:r>
            <a:r>
              <a:rPr lang="tr-TR" dirty="0"/>
              <a:t>belgelenmelidir</a:t>
            </a:r>
            <a:r>
              <a:rPr lang="tr-TR" dirty="0" smtClean="0"/>
              <a:t>.</a:t>
            </a:r>
          </a:p>
          <a:p>
            <a:pPr fontAlgn="base"/>
            <a:endParaRPr lang="tr-TR" dirty="0"/>
          </a:p>
          <a:p>
            <a:pPr fontAlgn="base"/>
            <a:r>
              <a:rPr lang="tr-TR" dirty="0" smtClean="0"/>
              <a:t>Önde </a:t>
            </a:r>
            <a:r>
              <a:rPr lang="tr-TR" dirty="0"/>
              <a:t>Gitme, </a:t>
            </a:r>
            <a:r>
              <a:rPr lang="tr-TR" dirty="0" smtClean="0"/>
              <a:t>ardıl </a:t>
            </a:r>
            <a:r>
              <a:rPr lang="tr-TR" dirty="0"/>
              <a:t>aktivitenin </a:t>
            </a:r>
            <a:r>
              <a:rPr lang="tr-TR" dirty="0" smtClean="0"/>
              <a:t>hızlandırılmasına </a:t>
            </a:r>
            <a:r>
              <a:rPr lang="tr-TR" dirty="0"/>
              <a:t>izin verir.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 Örneğin, </a:t>
            </a:r>
            <a:r>
              <a:rPr lang="tr-TR" dirty="0"/>
              <a:t>yeni bir </a:t>
            </a:r>
            <a:r>
              <a:rPr lang="tr-TR" dirty="0" smtClean="0"/>
              <a:t>ofis binası inşası </a:t>
            </a:r>
            <a:r>
              <a:rPr lang="tr-TR" dirty="0"/>
              <a:t>projesinde, zaman </a:t>
            </a:r>
            <a:r>
              <a:rPr lang="tr-TR" dirty="0" smtClean="0"/>
              <a:t>çizelgesinde</a:t>
            </a:r>
          </a:p>
          <a:p>
            <a:pPr marL="0" indent="0" fontAlgn="base">
              <a:buNone/>
            </a:pPr>
            <a:r>
              <a:rPr lang="tr-TR" dirty="0" smtClean="0"/>
              <a:t> eksiklikler </a:t>
            </a:r>
            <a:r>
              <a:rPr lang="tr-TR" dirty="0"/>
              <a:t>listesinin </a:t>
            </a:r>
            <a:r>
              <a:rPr lang="tr-TR" dirty="0" smtClean="0"/>
              <a:t>tamamlanması için </a:t>
            </a:r>
            <a:r>
              <a:rPr lang="tr-TR" dirty="0"/>
              <a:t>belirtilen tarihten 2 hafta </a:t>
            </a:r>
            <a:r>
              <a:rPr lang="tr-TR" dirty="0" smtClean="0"/>
              <a:t>önce</a:t>
            </a:r>
          </a:p>
          <a:p>
            <a:pPr marL="0" indent="0" fontAlgn="base">
              <a:buNone/>
            </a:pPr>
            <a:r>
              <a:rPr lang="tr-TR" dirty="0" smtClean="0"/>
              <a:t> çevre düzenlemesine başlanması programlanabilir. </a:t>
            </a:r>
            <a:r>
              <a:rPr lang="tr-TR" dirty="0"/>
              <a:t>Bu durum, </a:t>
            </a:r>
            <a:r>
              <a:rPr lang="tr-TR" dirty="0" smtClean="0"/>
              <a:t>2</a:t>
            </a:r>
          </a:p>
          <a:p>
            <a:pPr marL="0" indent="0" fontAlgn="base">
              <a:buNone/>
            </a:pPr>
            <a:r>
              <a:rPr lang="tr-TR" dirty="0" smtClean="0"/>
              <a:t> </a:t>
            </a:r>
            <a:r>
              <a:rPr lang="tr-TR" dirty="0"/>
              <a:t>hafta </a:t>
            </a:r>
            <a:r>
              <a:rPr lang="tr-TR" dirty="0" smtClean="0"/>
              <a:t>önde giden </a:t>
            </a:r>
            <a:r>
              <a:rPr lang="tr-TR" dirty="0"/>
              <a:t>bir </a:t>
            </a:r>
            <a:r>
              <a:rPr lang="tr-TR" dirty="0" smtClean="0"/>
              <a:t>bitiş-başlangıç </a:t>
            </a:r>
            <a:r>
              <a:rPr lang="tr-TR" dirty="0"/>
              <a:t>olarak </a:t>
            </a:r>
            <a:r>
              <a:rPr lang="tr-TR" dirty="0" smtClean="0"/>
              <a:t>görülebilir.</a:t>
            </a:r>
          </a:p>
          <a:p>
            <a:pPr marL="0" indent="0" fontAlgn="base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95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91445" y="482960"/>
            <a:ext cx="10418618" cy="4195481"/>
          </a:xfrm>
        </p:spPr>
        <p:txBody>
          <a:bodyPr>
            <a:normAutofit/>
          </a:bodyPr>
          <a:lstStyle/>
          <a:p>
            <a:pPr fontAlgn="base"/>
            <a:r>
              <a:rPr lang="tr-TR" sz="2400" dirty="0"/>
              <a:t>Bir bekleme ardıl aktivitedeki bir gecikmeyi yönlendirebilir. </a:t>
            </a:r>
          </a:p>
          <a:p>
            <a:pPr marL="0" indent="0" fontAlgn="base">
              <a:buNone/>
            </a:pPr>
            <a:r>
              <a:rPr lang="tr-TR" sz="2400" dirty="0"/>
              <a:t> Örneğin, teknik bir yazı ekibi büyük ölçekli bir belgenin </a:t>
            </a:r>
            <a:r>
              <a:rPr lang="tr-TR" sz="2400" dirty="0" smtClean="0"/>
              <a:t>taslağını</a:t>
            </a:r>
          </a:p>
          <a:p>
            <a:pPr marL="0" indent="0" fontAlgn="base">
              <a:buNone/>
            </a:pPr>
            <a:r>
              <a:rPr lang="tr-TR" sz="2400" dirty="0" smtClean="0"/>
              <a:t> </a:t>
            </a:r>
            <a:r>
              <a:rPr lang="tr-TR" sz="2400" dirty="0"/>
              <a:t>yazmaya </a:t>
            </a:r>
            <a:r>
              <a:rPr lang="tr-TR" sz="2400" dirty="0" smtClean="0"/>
              <a:t>başladıktan </a:t>
            </a:r>
            <a:r>
              <a:rPr lang="tr-TR" sz="2400" dirty="0"/>
              <a:t>15 gün  sonra belgenin gözden </a:t>
            </a:r>
            <a:r>
              <a:rPr lang="tr-TR" sz="2400" dirty="0" smtClean="0"/>
              <a:t>geçirmesine</a:t>
            </a:r>
          </a:p>
          <a:p>
            <a:pPr marL="0" indent="0" fontAlgn="base">
              <a:buNone/>
            </a:pPr>
            <a:r>
              <a:rPr lang="tr-TR" sz="2400" dirty="0" smtClean="0"/>
              <a:t> başlayabilir. Bu </a:t>
            </a:r>
            <a:r>
              <a:rPr lang="tr-TR" sz="2400" dirty="0"/>
              <a:t>durum 15 gün beklemeli </a:t>
            </a:r>
            <a:r>
              <a:rPr lang="tr-TR" sz="2400" dirty="0" smtClean="0"/>
              <a:t>başlangıç-başlangıç olarak</a:t>
            </a:r>
          </a:p>
          <a:p>
            <a:pPr marL="0" indent="0" fontAlgn="base">
              <a:buNone/>
            </a:pPr>
            <a:r>
              <a:rPr lang="tr-TR" sz="2400" dirty="0" smtClean="0"/>
              <a:t> </a:t>
            </a:r>
            <a:r>
              <a:rPr lang="tr-TR" sz="2400" dirty="0"/>
              <a:t>görülebilir.</a:t>
            </a:r>
          </a:p>
          <a:p>
            <a:pPr algn="ctr"/>
            <a:endParaRPr lang="tr-TR" sz="2400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90" y="2773276"/>
            <a:ext cx="4761389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1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63530" y="2662519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        Her </a:t>
            </a:r>
            <a:r>
              <a:rPr lang="tr-TR" dirty="0"/>
              <a:t>bir aktiviteyi yerine getirmek </a:t>
            </a:r>
            <a:r>
              <a:rPr lang="tr-TR" dirty="0" smtClean="0"/>
              <a:t>için </a:t>
            </a:r>
            <a:r>
              <a:rPr lang="tr-TR" dirty="0"/>
              <a:t>gerekli malzeme, insan,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 teçhizat </a:t>
            </a:r>
            <a:r>
              <a:rPr lang="tr-TR" dirty="0"/>
              <a:t>ya </a:t>
            </a:r>
            <a:r>
              <a:rPr lang="tr-TR" dirty="0" smtClean="0"/>
              <a:t> da gereçlerin türünü </a:t>
            </a:r>
            <a:r>
              <a:rPr lang="tr-TR" dirty="0"/>
              <a:t>ve </a:t>
            </a:r>
            <a:r>
              <a:rPr lang="tr-TR" dirty="0" smtClean="0"/>
              <a:t>miktarlarını </a:t>
            </a:r>
            <a:r>
              <a:rPr lang="tr-TR" dirty="0"/>
              <a:t>tahmin etme </a:t>
            </a:r>
            <a:r>
              <a:rPr lang="tr-TR" dirty="0" smtClean="0"/>
              <a:t>sürecidir.</a:t>
            </a:r>
          </a:p>
          <a:p>
            <a:pPr marL="0" indent="0" fontAlgn="base">
              <a:buNone/>
            </a:pPr>
            <a:endParaRPr lang="tr-TR" dirty="0" smtClean="0"/>
          </a:p>
          <a:p>
            <a:pPr marL="0" indent="0" fontAlgn="base">
              <a:buNone/>
            </a:pPr>
            <a:endParaRPr lang="tr-TR" dirty="0"/>
          </a:p>
          <a:p>
            <a:pPr marL="0" indent="0" fontAlgn="base">
              <a:buNone/>
            </a:pPr>
            <a:r>
              <a:rPr lang="tr-TR" i="1" dirty="0" smtClean="0"/>
              <a:t>           Aktivite Kaynaklarını </a:t>
            </a:r>
            <a:r>
              <a:rPr lang="tr-TR" i="1" dirty="0"/>
              <a:t>Tahmin Etmek </a:t>
            </a:r>
            <a:r>
              <a:rPr lang="tr-TR" i="1" dirty="0" smtClean="0"/>
              <a:t>için </a:t>
            </a:r>
            <a:r>
              <a:rPr lang="tr-TR" i="1" dirty="0"/>
              <a:t>5</a:t>
            </a:r>
            <a:r>
              <a:rPr lang="tr-TR" i="1" dirty="0" smtClean="0"/>
              <a:t> </a:t>
            </a:r>
            <a:r>
              <a:rPr lang="tr-TR" i="1" dirty="0"/>
              <a:t>Teknik </a:t>
            </a:r>
            <a:r>
              <a:rPr lang="tr-TR" i="1" dirty="0" smtClean="0"/>
              <a:t>kullanılır;</a:t>
            </a:r>
            <a:endParaRPr lang="tr-TR" i="1" dirty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103312" y="318904"/>
            <a:ext cx="9404723" cy="9411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u="sng" dirty="0" smtClean="0">
                <a:latin typeface="Century" panose="02040604050505020304" pitchFamily="18" charset="0"/>
              </a:rPr>
              <a:t>3.Aktivite Kaynaklarının Tahmin Edilmesi</a:t>
            </a:r>
          </a:p>
          <a:p>
            <a:pPr algn="ctr"/>
            <a:endParaRPr lang="tr-TR" u="sng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315" y="1372412"/>
            <a:ext cx="5530361" cy="4961479"/>
          </a:xfrm>
        </p:spPr>
      </p:pic>
      <p:sp>
        <p:nvSpPr>
          <p:cNvPr id="5" name="Dikdörtgen 4"/>
          <p:cNvSpPr/>
          <p:nvPr/>
        </p:nvSpPr>
        <p:spPr>
          <a:xfrm>
            <a:off x="1405053" y="469462"/>
            <a:ext cx="9567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 </a:t>
            </a:r>
            <a:r>
              <a:rPr lang="tr-TR" dirty="0" smtClean="0"/>
              <a:t>     Proje </a:t>
            </a:r>
            <a:r>
              <a:rPr lang="tr-TR" dirty="0"/>
              <a:t>Zaman Yönetimi, bir projenin zamanında tamamlanabilmesi için gerekli süreçlerden </a:t>
            </a:r>
            <a:r>
              <a:rPr lang="tr-TR" dirty="0" smtClean="0"/>
              <a:t>oluşur. Bu süreçler altı başlık altında incelenir.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12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87208" y="1190476"/>
            <a:ext cx="8946541" cy="483523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tr-TR" dirty="0"/>
          </a:p>
          <a:p>
            <a:pPr marL="0" indent="0" fontAlgn="base">
              <a:buNone/>
            </a:pPr>
            <a:r>
              <a:rPr lang="tr-TR" u="sng" dirty="0" smtClean="0"/>
              <a:t>1.Uzman Görüşü:</a:t>
            </a:r>
            <a:r>
              <a:rPr lang="tr-TR" u="sng" dirty="0"/>
              <a:t> </a:t>
            </a:r>
            <a:r>
              <a:rPr lang="tr-TR" dirty="0" smtClean="0"/>
              <a:t>Kaynak </a:t>
            </a:r>
            <a:r>
              <a:rPr lang="tr-TR" dirty="0"/>
              <a:t> planlama ve tahmin </a:t>
            </a:r>
            <a:r>
              <a:rPr lang="tr-TR" dirty="0" smtClean="0"/>
              <a:t>alanında uzmanlaşmış </a:t>
            </a:r>
          </a:p>
          <a:p>
            <a:pPr marL="0" indent="0" fontAlgn="base">
              <a:buNone/>
            </a:pPr>
            <a:r>
              <a:rPr lang="tr-TR" dirty="0" smtClean="0"/>
              <a:t>bilgiye </a:t>
            </a:r>
            <a:r>
              <a:rPr lang="tr-TR" dirty="0"/>
              <a:t>sahip gruplar ya da </a:t>
            </a:r>
            <a:r>
              <a:rPr lang="tr-TR" dirty="0" smtClean="0"/>
              <a:t>kişiler </a:t>
            </a:r>
            <a:r>
              <a:rPr lang="tr-TR" dirty="0"/>
              <a:t>bu </a:t>
            </a:r>
            <a:r>
              <a:rPr lang="tr-TR" dirty="0" smtClean="0"/>
              <a:t>uzmanlık </a:t>
            </a:r>
            <a:r>
              <a:rPr lang="tr-TR" dirty="0"/>
              <a:t>bilgilerini </a:t>
            </a:r>
            <a:r>
              <a:rPr lang="tr-TR" dirty="0" smtClean="0"/>
              <a:t>sağlayabilirler.</a:t>
            </a:r>
          </a:p>
          <a:p>
            <a:pPr marL="0" indent="0" fontAlgn="base">
              <a:buNone/>
            </a:pPr>
            <a:endParaRPr lang="tr-TR" dirty="0" smtClean="0"/>
          </a:p>
          <a:p>
            <a:pPr marL="0" indent="0" fontAlgn="base">
              <a:buNone/>
            </a:pPr>
            <a:endParaRPr lang="tr-TR" u="sng" dirty="0" smtClean="0"/>
          </a:p>
          <a:p>
            <a:pPr marL="0" indent="0" fontAlgn="base">
              <a:buNone/>
            </a:pPr>
            <a:r>
              <a:rPr lang="tr-TR" u="sng" dirty="0" smtClean="0"/>
              <a:t>2.Proje Yönetimi Yazılımları: </a:t>
            </a:r>
            <a:r>
              <a:rPr lang="tr-TR" dirty="0" smtClean="0"/>
              <a:t>Kaynak havuzların planlanmasına, organize</a:t>
            </a:r>
          </a:p>
          <a:p>
            <a:pPr marL="0" indent="0" fontAlgn="base">
              <a:buNone/>
            </a:pPr>
            <a:r>
              <a:rPr lang="tr-TR" dirty="0" smtClean="0"/>
              <a:t> edilmesine, yönetilmesine ve kaynak tahminlerinin belirlenmesine </a:t>
            </a:r>
          </a:p>
          <a:p>
            <a:pPr marL="0" indent="0" fontAlgn="base">
              <a:buNone/>
            </a:pPr>
            <a:r>
              <a:rPr lang="tr-TR" dirty="0" smtClean="0"/>
              <a:t>yardımcı olur.</a:t>
            </a:r>
            <a:endParaRPr lang="tr-TR" dirty="0"/>
          </a:p>
          <a:p>
            <a:pPr marL="0" indent="0" fontAlgn="base">
              <a:buNone/>
            </a:pPr>
            <a:endParaRPr lang="tr-TR" dirty="0" smtClean="0"/>
          </a:p>
          <a:p>
            <a:pPr marL="0" indent="0" fontAlgn="base">
              <a:buNone/>
            </a:pPr>
            <a:endParaRPr lang="tr-TR" dirty="0"/>
          </a:p>
          <a:p>
            <a:pPr marL="0" indent="0" fontAlgn="base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194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49000" y="882039"/>
            <a:ext cx="8946541" cy="1526623"/>
          </a:xfrm>
        </p:spPr>
        <p:txBody>
          <a:bodyPr/>
          <a:lstStyle/>
          <a:p>
            <a:pPr marL="0" indent="0" fontAlgn="base">
              <a:buNone/>
            </a:pPr>
            <a:r>
              <a:rPr lang="tr-TR" u="sng" dirty="0"/>
              <a:t>3.Alternatiflerin Analizi: </a:t>
            </a:r>
            <a:r>
              <a:rPr lang="tr-TR" dirty="0"/>
              <a:t>Bir çok zaman çizelgesi aktivitesinin yerine </a:t>
            </a:r>
          </a:p>
          <a:p>
            <a:pPr marL="0" indent="0" fontAlgn="base">
              <a:buNone/>
            </a:pPr>
            <a:r>
              <a:rPr lang="tr-TR" dirty="0"/>
              <a:t>getirilmesi için alternatif metotlar vardır. Bunların arasında çeşitli kaynak</a:t>
            </a:r>
          </a:p>
          <a:p>
            <a:pPr marL="0" indent="0" fontAlgn="base">
              <a:buNone/>
            </a:pPr>
            <a:r>
              <a:rPr lang="tr-TR" dirty="0"/>
              <a:t> yetenek ya da beceri düzeylerinin kullanımı sayılabilir.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745" y="2653966"/>
            <a:ext cx="5054022" cy="3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41857" y="1374045"/>
            <a:ext cx="8946541" cy="4195481"/>
          </a:xfrm>
        </p:spPr>
        <p:txBody>
          <a:bodyPr/>
          <a:lstStyle/>
          <a:p>
            <a:pPr marL="0" indent="0" fontAlgn="base">
              <a:buNone/>
            </a:pPr>
            <a:r>
              <a:rPr lang="tr-TR" u="sng" dirty="0" smtClean="0"/>
              <a:t>4.Yayımlanan </a:t>
            </a:r>
            <a:r>
              <a:rPr lang="tr-TR" u="sng" dirty="0"/>
              <a:t>Tahmin </a:t>
            </a:r>
            <a:r>
              <a:rPr lang="tr-TR" u="sng" dirty="0" smtClean="0"/>
              <a:t>Verileri: </a:t>
            </a:r>
            <a:r>
              <a:rPr lang="tr-TR" dirty="0" smtClean="0"/>
              <a:t>Bir </a:t>
            </a:r>
            <a:r>
              <a:rPr lang="tr-TR" dirty="0"/>
              <a:t>çok şirket, düzenle olarak dünyanın bir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çok </a:t>
            </a:r>
            <a:r>
              <a:rPr lang="tr-TR" dirty="0"/>
              <a:t>yerindeki işgücü, malzeme ve teçhizat için güncellenmiş üretim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hızlarını </a:t>
            </a:r>
            <a:r>
              <a:rPr lang="tr-TR" dirty="0"/>
              <a:t>ve birim maliyetlerini yayımlar</a:t>
            </a:r>
            <a:r>
              <a:rPr lang="tr-TR" dirty="0" smtClean="0"/>
              <a:t>.</a:t>
            </a:r>
          </a:p>
          <a:p>
            <a:pPr marL="0" indent="0" fontAlgn="base">
              <a:buNone/>
            </a:pPr>
            <a:endParaRPr lang="tr-TR" dirty="0"/>
          </a:p>
          <a:p>
            <a:pPr marL="0" indent="0" fontAlgn="base">
              <a:buNone/>
            </a:pPr>
            <a:r>
              <a:rPr lang="tr-TR" u="sng" dirty="0" smtClean="0"/>
              <a:t>5.Aşağıdan </a:t>
            </a:r>
            <a:r>
              <a:rPr lang="tr-TR" u="sng" dirty="0"/>
              <a:t>Yukarıya </a:t>
            </a:r>
            <a:r>
              <a:rPr lang="tr-TR" u="sng" dirty="0" smtClean="0"/>
              <a:t>Tahmin: </a:t>
            </a:r>
            <a:r>
              <a:rPr lang="tr-TR" dirty="0" smtClean="0"/>
              <a:t>Bir </a:t>
            </a:r>
            <a:r>
              <a:rPr lang="tr-TR" dirty="0"/>
              <a:t>aktivite makul bir kesinlik </a:t>
            </a:r>
            <a:r>
              <a:rPr lang="tr-TR" dirty="0" smtClean="0"/>
              <a:t>derecesinde</a:t>
            </a:r>
          </a:p>
          <a:p>
            <a:pPr marL="0" indent="0" fontAlgn="base">
              <a:buNone/>
            </a:pPr>
            <a:r>
              <a:rPr lang="tr-TR" dirty="0" smtClean="0"/>
              <a:t>tahmin </a:t>
            </a:r>
            <a:r>
              <a:rPr lang="tr-TR" dirty="0"/>
              <a:t>edilemiyorsa, bu aktivitenin içeresindeki çalışmalar daha fazla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ayrıştırılır</a:t>
            </a:r>
            <a:r>
              <a:rPr lang="tr-TR" dirty="0"/>
              <a:t>. Kaynak ihtiyaçları tahmin edilir, daha sonra bu </a:t>
            </a:r>
            <a:r>
              <a:rPr lang="tr-TR" dirty="0" smtClean="0"/>
              <a:t>tahminler</a:t>
            </a:r>
          </a:p>
          <a:p>
            <a:pPr marL="0" indent="0" fontAlgn="base">
              <a:buNone/>
            </a:pPr>
            <a:r>
              <a:rPr lang="tr-TR" dirty="0" smtClean="0"/>
              <a:t>toplanarak </a:t>
            </a:r>
            <a:r>
              <a:rPr lang="tr-TR" dirty="0"/>
              <a:t>aktivitenin kaynaklarının her biri için toplam kaynak </a:t>
            </a:r>
            <a:r>
              <a:rPr lang="tr-TR" dirty="0" smtClean="0"/>
              <a:t>miktarı</a:t>
            </a:r>
          </a:p>
          <a:p>
            <a:pPr marL="0" indent="0" fontAlgn="base">
              <a:buNone/>
            </a:pPr>
            <a:r>
              <a:rPr lang="tr-TR" dirty="0" smtClean="0"/>
              <a:t>belirlenir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30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03312" y="272609"/>
            <a:ext cx="9404723" cy="1400530"/>
          </a:xfrm>
        </p:spPr>
        <p:txBody>
          <a:bodyPr>
            <a:normAutofit fontScale="90000"/>
          </a:bodyPr>
          <a:lstStyle/>
          <a:p>
            <a:pPr algn="ctr"/>
            <a:r>
              <a:rPr lang="tr-TR" u="sng" dirty="0" smtClean="0">
                <a:latin typeface="Century" panose="02040604050505020304" pitchFamily="18" charset="0"/>
              </a:rPr>
              <a:t>4.Aktivite Sürelerinin Tahmin Edilmesi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61494" y="216375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      Tahmin </a:t>
            </a:r>
            <a:r>
              <a:rPr lang="tr-TR" dirty="0"/>
              <a:t>edilen kaynaklarla her bir aktivitenin ne kadar </a:t>
            </a:r>
            <a:r>
              <a:rPr lang="tr-TR" dirty="0" smtClean="0"/>
              <a:t>sürede</a:t>
            </a:r>
          </a:p>
          <a:p>
            <a:pPr marL="0" indent="0">
              <a:buNone/>
            </a:pPr>
            <a:r>
              <a:rPr lang="tr-TR" dirty="0" smtClean="0"/>
              <a:t>  tamamlanacağının </a:t>
            </a:r>
            <a:r>
              <a:rPr lang="tr-TR" dirty="0"/>
              <a:t>tahmin edilme surecidir. Aktivite surelerinin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  tahmin </a:t>
            </a:r>
            <a:r>
              <a:rPr lang="tr-TR" dirty="0"/>
              <a:t>edilmesinde, aktivite </a:t>
            </a:r>
            <a:r>
              <a:rPr lang="tr-TR" dirty="0" smtClean="0"/>
              <a:t>çalışma kapsamına, </a:t>
            </a:r>
            <a:r>
              <a:rPr lang="tr-TR" dirty="0"/>
              <a:t>gerekli kaynak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  türlerine, </a:t>
            </a:r>
            <a:r>
              <a:rPr lang="tr-TR" dirty="0"/>
              <a:t>tahmini kaynak </a:t>
            </a:r>
            <a:r>
              <a:rPr lang="tr-TR" dirty="0" smtClean="0"/>
              <a:t>miktarına </a:t>
            </a:r>
            <a:r>
              <a:rPr lang="tr-TR" dirty="0"/>
              <a:t>ve kaynak takvimlerine </a:t>
            </a:r>
            <a:r>
              <a:rPr lang="tr-TR" dirty="0" smtClean="0"/>
              <a:t>ilişkin</a:t>
            </a:r>
          </a:p>
          <a:p>
            <a:pPr marL="0" indent="0">
              <a:buNone/>
            </a:pPr>
            <a:r>
              <a:rPr lang="tr-TR" dirty="0" smtClean="0"/>
              <a:t>  bilgiler kullanılır.</a:t>
            </a:r>
          </a:p>
          <a:p>
            <a:endParaRPr lang="tr-TR" dirty="0"/>
          </a:p>
          <a:p>
            <a:endParaRPr lang="tr-TR" dirty="0" smtClean="0"/>
          </a:p>
          <a:p>
            <a:pPr marL="0" indent="0">
              <a:buNone/>
            </a:pPr>
            <a:r>
              <a:rPr lang="tr-TR" i="1" dirty="0" smtClean="0"/>
              <a:t>        </a:t>
            </a:r>
            <a:r>
              <a:rPr lang="nn-NO" i="1" dirty="0" smtClean="0"/>
              <a:t>Aktivite s</a:t>
            </a:r>
            <a:r>
              <a:rPr lang="tr-TR" i="1" dirty="0" smtClean="0"/>
              <a:t>ü</a:t>
            </a:r>
            <a:r>
              <a:rPr lang="nn-NO" i="1" dirty="0" smtClean="0"/>
              <a:t>relerinin </a:t>
            </a:r>
            <a:r>
              <a:rPr lang="nn-NO" i="1" dirty="0"/>
              <a:t>tahmin edilmesinde 5 adet </a:t>
            </a:r>
            <a:r>
              <a:rPr lang="nn-NO" i="1" dirty="0" smtClean="0"/>
              <a:t>y</a:t>
            </a:r>
            <a:r>
              <a:rPr lang="tr-TR" i="1" dirty="0" smtClean="0"/>
              <a:t>ö</a:t>
            </a:r>
            <a:r>
              <a:rPr lang="nn-NO" i="1" dirty="0" smtClean="0"/>
              <a:t>netim </a:t>
            </a:r>
            <a:r>
              <a:rPr lang="nn-NO" i="1" dirty="0"/>
              <a:t>vardir;</a:t>
            </a:r>
            <a:endParaRPr lang="tr-TR" i="1" dirty="0"/>
          </a:p>
        </p:txBody>
      </p:sp>
    </p:spTree>
    <p:extLst>
      <p:ext uri="{BB962C8B-B14F-4D97-AF65-F5344CB8AC3E}">
        <p14:creationId xmlns:p14="http://schemas.microsoft.com/office/powerpoint/2010/main" val="24990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89911" y="1335783"/>
            <a:ext cx="8946541" cy="213224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tr-TR" u="sng" dirty="0" smtClean="0"/>
              <a:t>1.Uzman Görüşü</a:t>
            </a:r>
            <a:r>
              <a:rPr lang="tr-TR" dirty="0" smtClean="0"/>
              <a:t>: Tarihsel </a:t>
            </a:r>
            <a:r>
              <a:rPr lang="tr-TR" dirty="0"/>
              <a:t>bilgilere dayanan uzman </a:t>
            </a:r>
            <a:r>
              <a:rPr lang="tr-TR" dirty="0" smtClean="0"/>
              <a:t>görüşleri, </a:t>
            </a:r>
            <a:r>
              <a:rPr lang="tr-TR" dirty="0"/>
              <a:t>eski benzer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projelerden </a:t>
            </a:r>
            <a:r>
              <a:rPr lang="tr-TR" dirty="0"/>
              <a:t>yola </a:t>
            </a:r>
            <a:r>
              <a:rPr lang="tr-TR" dirty="0" smtClean="0"/>
              <a:t>çıkarak süre </a:t>
            </a:r>
            <a:r>
              <a:rPr lang="tr-TR" dirty="0"/>
              <a:t>tahmin bilgilerinin ya da tavsiye edilen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azami </a:t>
            </a:r>
            <a:r>
              <a:rPr lang="tr-TR" dirty="0"/>
              <a:t>aktivite </a:t>
            </a:r>
            <a:r>
              <a:rPr lang="tr-TR" dirty="0" smtClean="0"/>
              <a:t>sürelerinin alınmasında kullanılabilir.</a:t>
            </a:r>
          </a:p>
          <a:p>
            <a:pPr marL="0" indent="0" fontAlgn="base">
              <a:buNone/>
            </a:pPr>
            <a:endParaRPr lang="tr-TR" dirty="0"/>
          </a:p>
          <a:p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89" y="2745639"/>
            <a:ext cx="5116783" cy="38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007220" y="1502500"/>
            <a:ext cx="80511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tr-TR" dirty="0"/>
          </a:p>
          <a:p>
            <a:pPr fontAlgn="base"/>
            <a:r>
              <a:rPr lang="tr-TR" u="sng" dirty="0"/>
              <a:t>2.Örneksel Tahmin</a:t>
            </a:r>
            <a:r>
              <a:rPr lang="tr-TR" dirty="0"/>
              <a:t>: Daha önce yürütülmüş bir projedeki süre, bütçe</a:t>
            </a:r>
            <a:r>
              <a:rPr lang="tr-TR" dirty="0" smtClean="0"/>
              <a:t>,</a:t>
            </a:r>
          </a:p>
          <a:p>
            <a:pPr fontAlgn="base"/>
            <a:endParaRPr lang="tr-TR" dirty="0"/>
          </a:p>
          <a:p>
            <a:pPr fontAlgn="base"/>
            <a:r>
              <a:rPr lang="tr-TR" dirty="0"/>
              <a:t>büyüklük, amirlik ve karmaşıklık gibi parametreler, </a:t>
            </a:r>
            <a:endParaRPr lang="tr-TR" dirty="0" smtClean="0"/>
          </a:p>
          <a:p>
            <a:pPr fontAlgn="base"/>
            <a:endParaRPr lang="tr-TR" dirty="0"/>
          </a:p>
          <a:p>
            <a:pPr fontAlgn="base"/>
            <a:r>
              <a:rPr lang="tr-TR" dirty="0"/>
              <a:t>gelecekte yürütülecek benzer projedeki aynı parametre ya da </a:t>
            </a:r>
            <a:endParaRPr lang="tr-TR" dirty="0" smtClean="0"/>
          </a:p>
          <a:p>
            <a:pPr fontAlgn="base"/>
            <a:endParaRPr lang="tr-TR" dirty="0"/>
          </a:p>
          <a:p>
            <a:pPr fontAlgn="base"/>
            <a:r>
              <a:rPr lang="tr-TR" dirty="0"/>
              <a:t>ölçümlerin tahmin edilmesinde kullanılır. Proje üzerinde ayrıntılı </a:t>
            </a:r>
            <a:r>
              <a:rPr lang="tr-TR" dirty="0" smtClean="0"/>
              <a:t>bilgiler</a:t>
            </a:r>
          </a:p>
          <a:p>
            <a:pPr fontAlgn="base"/>
            <a:r>
              <a:rPr lang="tr-TR" dirty="0" smtClean="0"/>
              <a:t> </a:t>
            </a:r>
            <a:endParaRPr lang="tr-TR" dirty="0"/>
          </a:p>
          <a:p>
            <a:pPr fontAlgn="base"/>
            <a:r>
              <a:rPr lang="tr-TR" dirty="0"/>
              <a:t>sınırlı olduğunda, örneğin projenin erken fazlarında proje suresi </a:t>
            </a:r>
            <a:r>
              <a:rPr lang="tr-TR" dirty="0" smtClean="0"/>
              <a:t>tahmin</a:t>
            </a:r>
          </a:p>
          <a:p>
            <a:pPr fontAlgn="base"/>
            <a:endParaRPr lang="tr-TR" dirty="0"/>
          </a:p>
          <a:p>
            <a:pPr fontAlgn="base"/>
            <a:r>
              <a:rPr lang="tr-TR" dirty="0"/>
              <a:t>edilirken sık sık </a:t>
            </a:r>
            <a:r>
              <a:rPr lang="tr-TR" dirty="0" err="1"/>
              <a:t>örneksel</a:t>
            </a:r>
            <a:r>
              <a:rPr lang="tr-TR" dirty="0"/>
              <a:t> tahmine başvurulur.</a:t>
            </a:r>
          </a:p>
        </p:txBody>
      </p:sp>
    </p:spTree>
    <p:extLst>
      <p:ext uri="{BB962C8B-B14F-4D97-AF65-F5344CB8AC3E}">
        <p14:creationId xmlns:p14="http://schemas.microsoft.com/office/powerpoint/2010/main" val="42605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52945" y="806010"/>
            <a:ext cx="9786617" cy="251705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tr-TR" u="sng" dirty="0" smtClean="0"/>
              <a:t>3.Parametrik Tahmin</a:t>
            </a:r>
            <a:r>
              <a:rPr lang="tr-TR" dirty="0" smtClean="0"/>
              <a:t>: Aktivite </a:t>
            </a:r>
            <a:r>
              <a:rPr lang="tr-TR" dirty="0"/>
              <a:t>sureleri, gerçekleştirilecek çalışma miktarı ile </a:t>
            </a:r>
            <a:r>
              <a:rPr lang="tr-TR" dirty="0" smtClean="0"/>
              <a:t>her</a:t>
            </a:r>
          </a:p>
          <a:p>
            <a:pPr marL="0" indent="0" fontAlgn="base">
              <a:buNone/>
            </a:pPr>
            <a:r>
              <a:rPr lang="tr-TR" dirty="0" smtClean="0"/>
              <a:t>bir </a:t>
            </a:r>
            <a:r>
              <a:rPr lang="tr-TR" dirty="0"/>
              <a:t>çalışma birimi başına is gücü saatleri çarpılarak niceliksel olarak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belirlenebilir</a:t>
            </a:r>
            <a:r>
              <a:rPr lang="tr-TR" dirty="0"/>
              <a:t>. Bu teknikle modelin karmaşıklık düzeyine ve modele dahil </a:t>
            </a:r>
            <a:r>
              <a:rPr lang="tr-TR" dirty="0" smtClean="0"/>
              <a:t>edilen</a:t>
            </a:r>
          </a:p>
          <a:p>
            <a:pPr marL="0" indent="0" fontAlgn="base">
              <a:buNone/>
            </a:pPr>
            <a:r>
              <a:rPr lang="tr-TR" dirty="0" smtClean="0"/>
              <a:t>temel </a:t>
            </a:r>
            <a:r>
              <a:rPr lang="tr-TR" dirty="0"/>
              <a:t>verilere bağlı olarak daha yüksek doğruluk düzeylerine </a:t>
            </a:r>
            <a:r>
              <a:rPr lang="tr-TR" dirty="0" smtClean="0"/>
              <a:t>ulaşılabilir.</a:t>
            </a:r>
          </a:p>
          <a:p>
            <a:pPr marL="0" indent="0" fontAlgn="base">
              <a:buNone/>
            </a:pPr>
            <a:endParaRPr lang="tr-TR" dirty="0"/>
          </a:p>
          <a:p>
            <a:pPr marL="0" indent="0" fontAlgn="base">
              <a:buNone/>
            </a:pPr>
            <a:endParaRPr lang="tr-TR" dirty="0" smtClean="0"/>
          </a:p>
          <a:p>
            <a:pPr marL="0" indent="0" fontAlgn="base">
              <a:buNone/>
            </a:pPr>
            <a:endParaRPr lang="tr-TR" dirty="0"/>
          </a:p>
          <a:p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1" y="3101666"/>
            <a:ext cx="6980663" cy="31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25975" y="2153280"/>
            <a:ext cx="10003304" cy="2574838"/>
          </a:xfrm>
        </p:spPr>
        <p:txBody>
          <a:bodyPr/>
          <a:lstStyle/>
          <a:p>
            <a:pPr marL="0" indent="0" fontAlgn="base">
              <a:buNone/>
            </a:pPr>
            <a:r>
              <a:rPr lang="tr-TR" u="sng" dirty="0"/>
              <a:t>4.Yedek Süre Analizi</a:t>
            </a:r>
            <a:r>
              <a:rPr lang="tr-TR" dirty="0"/>
              <a:t>: Süre tahminlerinde zaman çizelgesindeki belirsizliği ele</a:t>
            </a:r>
          </a:p>
          <a:p>
            <a:pPr marL="0" indent="0" fontAlgn="base">
              <a:buNone/>
            </a:pPr>
            <a:r>
              <a:rPr lang="tr-TR" dirty="0"/>
              <a:t> almak için, beklenmedik durum yedek süreleri projenin genel zaman </a:t>
            </a:r>
          </a:p>
          <a:p>
            <a:pPr marL="0" indent="0" fontAlgn="base">
              <a:buNone/>
            </a:pPr>
            <a:r>
              <a:rPr lang="tr-TR" dirty="0"/>
              <a:t> çizelgesine dahil </a:t>
            </a:r>
            <a:r>
              <a:rPr lang="tr-TR" dirty="0" err="1"/>
              <a:t>edilebilinir</a:t>
            </a:r>
            <a:r>
              <a:rPr lang="tr-TR" dirty="0"/>
              <a:t>. Proje hakkında daha kesin bilgilere ulaşıldığında,</a:t>
            </a:r>
          </a:p>
          <a:p>
            <a:pPr marL="0" indent="0" fontAlgn="base">
              <a:buNone/>
            </a:pPr>
            <a:r>
              <a:rPr lang="tr-TR" dirty="0"/>
              <a:t> beklenmedik durum yedek sürelerinin kullanılmasında, azaltılmasına ya da </a:t>
            </a:r>
          </a:p>
          <a:p>
            <a:pPr marL="0" indent="0" fontAlgn="base">
              <a:buNone/>
            </a:pPr>
            <a:r>
              <a:rPr lang="tr-TR" dirty="0"/>
              <a:t> ortadan kaldırılmasına karar verilebilir.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962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62493" y="415974"/>
            <a:ext cx="8946541" cy="4585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 smtClean="0"/>
              <a:t>5.Üç </a:t>
            </a:r>
            <a:r>
              <a:rPr lang="tr-TR" u="sng" dirty="0"/>
              <a:t>Nokta Tahminleri</a:t>
            </a:r>
            <a:r>
              <a:rPr lang="tr-TR" dirty="0" smtClean="0"/>
              <a:t>: Belirsizlik </a:t>
            </a:r>
            <a:r>
              <a:rPr lang="tr-TR" dirty="0"/>
              <a:t>ve risk göz önünde bulundurularak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aktivite sürelerinin </a:t>
            </a:r>
            <a:r>
              <a:rPr lang="tr-TR" dirty="0"/>
              <a:t>doğruluk dereceleri </a:t>
            </a:r>
            <a:r>
              <a:rPr lang="tr-TR" dirty="0" smtClean="0"/>
              <a:t>iyileştirilebilir. </a:t>
            </a:r>
            <a:r>
              <a:rPr lang="tr-TR" dirty="0"/>
              <a:t>Bu kavram </a:t>
            </a:r>
            <a:r>
              <a:rPr lang="tr-TR" dirty="0" smtClean="0"/>
              <a:t>ilk</a:t>
            </a:r>
          </a:p>
          <a:p>
            <a:pPr marL="0" indent="0">
              <a:buNone/>
            </a:pPr>
            <a:r>
              <a:rPr lang="tr-TR" dirty="0" smtClean="0"/>
              <a:t>olarak PERT (Program Değerlendirme ve Gözden Geçirme Tekniği) </a:t>
            </a:r>
            <a:r>
              <a:rPr lang="tr-TR" dirty="0"/>
              <a:t>ile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ortaya atılmıştır. 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           </a:t>
            </a:r>
          </a:p>
          <a:p>
            <a:pPr marL="0" indent="0">
              <a:buNone/>
            </a:pPr>
            <a:r>
              <a:rPr lang="tr-TR" i="1" dirty="0"/>
              <a:t> </a:t>
            </a:r>
            <a:r>
              <a:rPr lang="tr-TR" i="1" dirty="0" smtClean="0"/>
              <a:t>                PERT'te </a:t>
            </a:r>
            <a:r>
              <a:rPr lang="tr-TR" i="1" dirty="0"/>
              <a:t>aktivite </a:t>
            </a:r>
            <a:r>
              <a:rPr lang="tr-TR" i="1" dirty="0" smtClean="0"/>
              <a:t>süresi için </a:t>
            </a:r>
            <a:r>
              <a:rPr lang="tr-TR" i="1" dirty="0"/>
              <a:t>yaklaşık </a:t>
            </a:r>
            <a:r>
              <a:rPr lang="tr-TR" i="1" dirty="0" smtClean="0"/>
              <a:t>bir aralık tanımlamak</a:t>
            </a:r>
          </a:p>
          <a:p>
            <a:pPr marL="0" indent="0">
              <a:buNone/>
            </a:pPr>
            <a:r>
              <a:rPr lang="tr-TR" i="1" dirty="0" smtClean="0"/>
              <a:t>            amacıyla </a:t>
            </a:r>
            <a:r>
              <a:rPr lang="tr-TR" i="1" dirty="0"/>
              <a:t>3</a:t>
            </a:r>
            <a:r>
              <a:rPr lang="tr-TR" i="1" dirty="0" smtClean="0"/>
              <a:t> </a:t>
            </a:r>
            <a:r>
              <a:rPr lang="tr-TR" i="1" dirty="0"/>
              <a:t>tahmin kullanılır</a:t>
            </a:r>
            <a:r>
              <a:rPr lang="tr-TR" i="1" dirty="0" smtClean="0"/>
              <a:t>;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822" y="3581472"/>
            <a:ext cx="3625212" cy="284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2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40621" y="1124663"/>
            <a:ext cx="8946541" cy="4195481"/>
          </a:xfrm>
        </p:spPr>
        <p:txBody>
          <a:bodyPr/>
          <a:lstStyle/>
          <a:p>
            <a:pPr marL="0" indent="0" fontAlgn="base">
              <a:buNone/>
            </a:pPr>
            <a:r>
              <a:rPr lang="tr-TR" u="sng" dirty="0" smtClean="0"/>
              <a:t>1.En Olası Süre (Tm): </a:t>
            </a:r>
            <a:r>
              <a:rPr lang="tr-TR" dirty="0"/>
              <a:t>Tahsil edilmesi </a:t>
            </a:r>
            <a:r>
              <a:rPr lang="tr-TR" dirty="0" smtClean="0"/>
              <a:t>olası </a:t>
            </a:r>
            <a:r>
              <a:rPr lang="tr-TR" dirty="0"/>
              <a:t>kaynaklar, </a:t>
            </a:r>
            <a:r>
              <a:rPr lang="tr-TR" dirty="0" smtClean="0"/>
              <a:t>bunların üretkenliği,</a:t>
            </a:r>
          </a:p>
          <a:p>
            <a:pPr marL="0" indent="0" fontAlgn="base">
              <a:buNone/>
            </a:pPr>
            <a:r>
              <a:rPr lang="tr-TR" dirty="0" smtClean="0"/>
              <a:t>bunların kullanılabilirliği </a:t>
            </a:r>
            <a:r>
              <a:rPr lang="tr-TR" dirty="0"/>
              <a:t>ilgili </a:t>
            </a:r>
            <a:r>
              <a:rPr lang="tr-TR" dirty="0" smtClean="0"/>
              <a:t>gerçekçi </a:t>
            </a:r>
            <a:r>
              <a:rPr lang="tr-TR" dirty="0"/>
              <a:t>beklentiler, </a:t>
            </a:r>
            <a:r>
              <a:rPr lang="tr-TR" dirty="0" smtClean="0"/>
              <a:t>diğer katılımcılara </a:t>
            </a:r>
          </a:p>
          <a:p>
            <a:pPr marL="0" indent="0" fontAlgn="base">
              <a:buNone/>
            </a:pPr>
            <a:r>
              <a:rPr lang="tr-TR" dirty="0" smtClean="0"/>
              <a:t>bağımlılıklar </a:t>
            </a:r>
            <a:r>
              <a:rPr lang="tr-TR" dirty="0"/>
              <a:t>ve kesintiler </a:t>
            </a:r>
            <a:r>
              <a:rPr lang="tr-TR" dirty="0" smtClean="0"/>
              <a:t>düşünerek </a:t>
            </a:r>
            <a:r>
              <a:rPr lang="tr-TR" dirty="0"/>
              <a:t>hesaplanan aktivite suresidir</a:t>
            </a:r>
            <a:r>
              <a:rPr lang="tr-TR" dirty="0" smtClean="0"/>
              <a:t>.</a:t>
            </a:r>
          </a:p>
          <a:p>
            <a:pPr marL="0" indent="0" fontAlgn="base">
              <a:buNone/>
            </a:pPr>
            <a:endParaRPr lang="tr-TR" dirty="0"/>
          </a:p>
          <a:p>
            <a:pPr marL="0" indent="0" fontAlgn="base">
              <a:buNone/>
            </a:pPr>
            <a:r>
              <a:rPr lang="tr-TR" u="sng" dirty="0" smtClean="0"/>
              <a:t>2.İyimser Süre (To): </a:t>
            </a:r>
            <a:r>
              <a:rPr lang="tr-TR" dirty="0"/>
              <a:t>Aktivite </a:t>
            </a:r>
            <a:r>
              <a:rPr lang="tr-TR" dirty="0" smtClean="0"/>
              <a:t>için </a:t>
            </a:r>
            <a:r>
              <a:rPr lang="tr-TR" dirty="0"/>
              <a:t>en iyi durum senaryosunun </a:t>
            </a:r>
            <a:r>
              <a:rPr lang="tr-TR" dirty="0" smtClean="0"/>
              <a:t>analizine</a:t>
            </a:r>
          </a:p>
          <a:p>
            <a:pPr marL="0" indent="0" fontAlgn="base">
              <a:buNone/>
            </a:pPr>
            <a:r>
              <a:rPr lang="tr-TR" dirty="0" smtClean="0"/>
              <a:t> dayalı </a:t>
            </a:r>
            <a:r>
              <a:rPr lang="tr-TR" dirty="0"/>
              <a:t>aktivite suresidir</a:t>
            </a:r>
            <a:r>
              <a:rPr lang="tr-TR" dirty="0" smtClean="0"/>
              <a:t>.</a:t>
            </a:r>
          </a:p>
          <a:p>
            <a:pPr marL="0" indent="0" fontAlgn="base">
              <a:buNone/>
            </a:pPr>
            <a:endParaRPr lang="tr-TR" dirty="0"/>
          </a:p>
          <a:p>
            <a:pPr marL="0" indent="0" fontAlgn="base">
              <a:buNone/>
            </a:pPr>
            <a:r>
              <a:rPr lang="tr-TR" u="sng" dirty="0" smtClean="0"/>
              <a:t>3.Kötümser Süre (Tp): </a:t>
            </a:r>
            <a:r>
              <a:rPr lang="tr-TR" dirty="0"/>
              <a:t>Aktivite </a:t>
            </a:r>
            <a:r>
              <a:rPr lang="tr-TR" dirty="0" smtClean="0"/>
              <a:t>için </a:t>
            </a:r>
            <a:r>
              <a:rPr lang="tr-TR" dirty="0"/>
              <a:t>en kotu durum senaryosunun analize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dayalı </a:t>
            </a:r>
            <a:r>
              <a:rPr lang="tr-TR" dirty="0"/>
              <a:t>aktivite suresidir.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463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01482" y="0"/>
            <a:ext cx="7878977" cy="60577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dirty="0" smtClean="0"/>
              <a:t>    </a:t>
            </a:r>
          </a:p>
          <a:p>
            <a:pPr fontAlgn="base"/>
            <a:endParaRPr lang="tr-TR" sz="30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fontAlgn="base">
              <a:buNone/>
            </a:pPr>
            <a:r>
              <a:rPr lang="tr-TR" sz="3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1.Aktivitelerin Tanımlanması </a:t>
            </a:r>
          </a:p>
          <a:p>
            <a:pPr marL="0" indent="0" fontAlgn="base">
              <a:buNone/>
            </a:pPr>
            <a:endParaRPr lang="tr-TR" sz="30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fontAlgn="base">
              <a:buNone/>
            </a:pPr>
            <a:r>
              <a:rPr lang="tr-TR" sz="3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2.Aktivitelerin Sıralanması</a:t>
            </a:r>
          </a:p>
          <a:p>
            <a:pPr marL="0" indent="0" fontAlgn="base">
              <a:buNone/>
            </a:pPr>
            <a:r>
              <a:rPr lang="tr-TR" sz="3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 </a:t>
            </a:r>
          </a:p>
          <a:p>
            <a:pPr marL="0" indent="0" fontAlgn="base">
              <a:buNone/>
            </a:pPr>
            <a:r>
              <a:rPr lang="tr-TR" sz="3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3.Aktivite Kaynaklarının </a:t>
            </a:r>
            <a:r>
              <a:rPr lang="tr-TR" sz="3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Tahmin </a:t>
            </a:r>
            <a:r>
              <a:rPr lang="tr-TR" sz="3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Edilmesi</a:t>
            </a:r>
          </a:p>
          <a:p>
            <a:pPr marL="0" indent="0" fontAlgn="base">
              <a:buNone/>
            </a:pPr>
            <a:endParaRPr lang="tr-TR" sz="30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fontAlgn="base">
              <a:buNone/>
            </a:pPr>
            <a:r>
              <a:rPr lang="tr-TR" sz="3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4.Aktivite Sürelerinin </a:t>
            </a:r>
            <a:r>
              <a:rPr lang="tr-TR" sz="3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Tahmin Edilmesi </a:t>
            </a:r>
            <a:endParaRPr lang="tr-TR" sz="30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fontAlgn="base">
              <a:buNone/>
            </a:pPr>
            <a:endParaRPr lang="tr-TR" sz="30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fontAlgn="base">
              <a:buNone/>
            </a:pPr>
            <a:r>
              <a:rPr lang="tr-TR" sz="3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5.Zaman Çizelgesinin Geliştirilmesi</a:t>
            </a:r>
          </a:p>
          <a:p>
            <a:pPr marL="0" indent="0" fontAlgn="base">
              <a:buNone/>
            </a:pPr>
            <a:endParaRPr lang="tr-TR" sz="3000" dirty="0" smtClean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0" indent="0" fontAlgn="base">
              <a:buNone/>
            </a:pPr>
            <a:r>
              <a:rPr lang="tr-TR" sz="3000" dirty="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6.Zaman Çizelgesinin Kontrolü</a:t>
            </a:r>
            <a:endParaRPr lang="tr-TR" sz="30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21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91239" y="653609"/>
            <a:ext cx="8946541" cy="1022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        PERT </a:t>
            </a:r>
            <a:r>
              <a:rPr lang="tr-TR" dirty="0"/>
              <a:t>analizinde </a:t>
            </a:r>
            <a:r>
              <a:rPr lang="tr-TR" dirty="0" smtClean="0"/>
              <a:t>üç </a:t>
            </a:r>
            <a:r>
              <a:rPr lang="tr-TR" dirty="0"/>
              <a:t>tahminin </a:t>
            </a:r>
            <a:r>
              <a:rPr lang="tr-TR" dirty="0" smtClean="0"/>
              <a:t>ağırlıklı ortalaması alınarak </a:t>
            </a:r>
            <a:r>
              <a:rPr lang="tr-TR" dirty="0"/>
              <a:t>Beklenen (Te</a:t>
            </a:r>
            <a:r>
              <a:rPr lang="tr-TR" dirty="0" smtClean="0"/>
              <a:t>)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</a:t>
            </a:r>
            <a:r>
              <a:rPr lang="tr-TR" dirty="0"/>
              <a:t>aktivite </a:t>
            </a:r>
            <a:r>
              <a:rPr lang="tr-TR" dirty="0" smtClean="0"/>
              <a:t>süresi hesaplanır;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61" y="2521527"/>
            <a:ext cx="5645096" cy="28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7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1532802" y="452718"/>
            <a:ext cx="9404723" cy="1400530"/>
          </a:xfrm>
        </p:spPr>
        <p:txBody>
          <a:bodyPr>
            <a:normAutofit fontScale="90000"/>
          </a:bodyPr>
          <a:lstStyle/>
          <a:p>
            <a:pPr algn="ctr"/>
            <a:r>
              <a:rPr lang="tr-TR" u="sng" dirty="0" smtClean="0">
                <a:latin typeface="Century" panose="02040604050505020304" pitchFamily="18" charset="0"/>
              </a:rPr>
              <a:t>5.Zaman Çizelgesinin Geliştirilmesi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61892" y="1409904"/>
            <a:ext cx="8946541" cy="5143296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     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     Zaman </a:t>
            </a:r>
            <a:r>
              <a:rPr lang="tr-TR" dirty="0"/>
              <a:t>Çizelgesinin Geliştirilmesi, proje zaman çizelgesini oluşturmak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üzere </a:t>
            </a:r>
            <a:r>
              <a:rPr lang="tr-TR" dirty="0"/>
              <a:t>aktivite sıralamalarını, sürelerini, kaynak gereksinimlerini ve </a:t>
            </a:r>
            <a:r>
              <a:rPr lang="tr-TR" dirty="0" smtClean="0"/>
              <a:t>zaman</a:t>
            </a:r>
          </a:p>
          <a:p>
            <a:pPr marL="0" indent="0">
              <a:buNone/>
            </a:pPr>
            <a:r>
              <a:rPr lang="tr-TR" dirty="0" smtClean="0"/>
              <a:t>çizelgesi </a:t>
            </a:r>
            <a:r>
              <a:rPr lang="tr-TR" dirty="0"/>
              <a:t>kısıtlarını analiz etme sürecidir. </a:t>
            </a: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pPr marL="0" indent="0" algn="ctr">
              <a:buNone/>
            </a:pPr>
            <a:r>
              <a:rPr lang="tr-TR" i="1" dirty="0" smtClean="0"/>
              <a:t>Zaman çizelgesinin geliştirilmesi için 6 yol izlenir;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507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11210" y="904261"/>
            <a:ext cx="10002982" cy="1995056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tr-TR" sz="2800" u="sng" dirty="0" smtClean="0"/>
              <a:t>1.Zaman </a:t>
            </a:r>
            <a:r>
              <a:rPr lang="tr-TR" sz="2800" u="sng" dirty="0"/>
              <a:t>Çizelgesi Ağ </a:t>
            </a:r>
            <a:r>
              <a:rPr lang="tr-TR" sz="2800" u="sng" dirty="0" smtClean="0"/>
              <a:t>Analizi: </a:t>
            </a:r>
            <a:r>
              <a:rPr lang="tr-TR" sz="2800" dirty="0" smtClean="0"/>
              <a:t>Proje zaman </a:t>
            </a:r>
            <a:r>
              <a:rPr lang="tr-TR" sz="2800" dirty="0"/>
              <a:t>çizelgesinin </a:t>
            </a:r>
            <a:r>
              <a:rPr lang="tr-TR" sz="2800" dirty="0" smtClean="0"/>
              <a:t>üretilmesinde</a:t>
            </a:r>
          </a:p>
          <a:p>
            <a:pPr marL="0" indent="0" fontAlgn="base">
              <a:buNone/>
            </a:pPr>
            <a:r>
              <a:rPr lang="tr-TR" sz="2800" dirty="0" smtClean="0"/>
              <a:t>kullanılan bir tekniktir. Analitik tekniklerin kullanılarak proje tamamlanmış</a:t>
            </a:r>
          </a:p>
          <a:p>
            <a:pPr marL="0" indent="0" fontAlgn="base">
              <a:buNone/>
            </a:pPr>
            <a:r>
              <a:rPr lang="tr-TR" sz="2800" dirty="0" smtClean="0"/>
              <a:t>kısmı </a:t>
            </a:r>
            <a:r>
              <a:rPr lang="tr-TR" sz="2800" dirty="0"/>
              <a:t>için </a:t>
            </a:r>
            <a:r>
              <a:rPr lang="tr-TR" sz="2800" dirty="0" smtClean="0"/>
              <a:t>erken ve geç başlangıç </a:t>
            </a:r>
            <a:r>
              <a:rPr lang="tr-TR" sz="2800" dirty="0"/>
              <a:t>ve bitiş </a:t>
            </a:r>
            <a:r>
              <a:rPr lang="tr-TR" sz="2800" dirty="0" smtClean="0"/>
              <a:t>tarihlerinin </a:t>
            </a:r>
            <a:r>
              <a:rPr lang="tr-TR" sz="2800" dirty="0"/>
              <a:t>hesaplanmasını </a:t>
            </a:r>
            <a:endParaRPr lang="tr-TR" sz="2800" dirty="0" smtClean="0"/>
          </a:p>
          <a:p>
            <a:pPr marL="0" indent="0" fontAlgn="base">
              <a:buNone/>
            </a:pPr>
            <a:r>
              <a:rPr lang="tr-TR" sz="2800" dirty="0" smtClean="0"/>
              <a:t>sağlar</a:t>
            </a:r>
            <a:r>
              <a:rPr lang="tr-TR" sz="2800" dirty="0"/>
              <a:t>.</a:t>
            </a:r>
          </a:p>
          <a:p>
            <a:pPr marL="0" indent="0" fontAlgn="base">
              <a:buNone/>
            </a:pPr>
            <a:endParaRPr lang="tr-TR" u="sng" dirty="0" smtClean="0"/>
          </a:p>
          <a:p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36" y="2720897"/>
            <a:ext cx="6045130" cy="360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2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17417" y="1221646"/>
            <a:ext cx="10349346" cy="535926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tr-TR" dirty="0" smtClean="0"/>
              <a:t> </a:t>
            </a:r>
            <a:r>
              <a:rPr lang="tr-TR" u="sng" dirty="0" smtClean="0"/>
              <a:t>2.Kritik </a:t>
            </a:r>
            <a:r>
              <a:rPr lang="tr-TR" u="sng" dirty="0"/>
              <a:t>Yol Metodu: </a:t>
            </a:r>
            <a:r>
              <a:rPr lang="tr-TR" dirty="0"/>
              <a:t>Kritik yol metodunda, kaynak sınırlamalarına bakılmaksızın </a:t>
            </a:r>
          </a:p>
          <a:p>
            <a:pPr marL="0" indent="0" fontAlgn="base">
              <a:buNone/>
            </a:pPr>
            <a:r>
              <a:rPr lang="tr-TR" dirty="0"/>
              <a:t> tüm aktiviteler için, zaman çizelgesi ağında bir ileriye doğru ve bir geriye doğru</a:t>
            </a:r>
          </a:p>
          <a:p>
            <a:pPr marL="0" indent="0" fontAlgn="base">
              <a:buNone/>
            </a:pPr>
            <a:r>
              <a:rPr lang="tr-TR" dirty="0"/>
              <a:t> geçiş analizi yapılarak kuramsal erken başlangıç ve bitiş tarihleri ve geç </a:t>
            </a:r>
          </a:p>
          <a:p>
            <a:pPr marL="0" indent="0" fontAlgn="base">
              <a:buNone/>
            </a:pPr>
            <a:r>
              <a:rPr lang="tr-TR" dirty="0"/>
              <a:t> başlangıç ve bitiş tarihleri hesaplanır.</a:t>
            </a:r>
          </a:p>
          <a:p>
            <a:pPr marL="0" indent="0" fontAlgn="base">
              <a:buNone/>
            </a:pPr>
            <a:endParaRPr lang="tr-TR" dirty="0"/>
          </a:p>
          <a:p>
            <a:pPr marL="0" indent="0" fontAlgn="base">
              <a:buNone/>
            </a:pPr>
            <a:r>
              <a:rPr lang="tr-TR" dirty="0"/>
              <a:t> Hesaplanan tarihler, zaman çizelgesinde esneklik sağlayan toplam aktivite</a:t>
            </a:r>
          </a:p>
          <a:p>
            <a:pPr marL="0" indent="0" fontAlgn="base">
              <a:buNone/>
            </a:pPr>
            <a:r>
              <a:rPr lang="tr-TR" dirty="0"/>
              <a:t> bolluğundan etkilenebilir ve pozitif, negatif ya da sıfır farkla ölçülür ve “toplam</a:t>
            </a:r>
          </a:p>
          <a:p>
            <a:pPr marL="0" indent="0" fontAlgn="base">
              <a:buNone/>
            </a:pPr>
            <a:r>
              <a:rPr lang="tr-TR" dirty="0"/>
              <a:t> bolluk” olarak adlandırılır. Kritik yolların toplam bolluğu ya sıfır ya da negatiftir ve </a:t>
            </a:r>
          </a:p>
          <a:p>
            <a:pPr marL="0" indent="0" fontAlgn="base">
              <a:buNone/>
            </a:pPr>
            <a:r>
              <a:rPr lang="tr-TR" dirty="0"/>
              <a:t> kritik yol üzerindeki zaman çizelgesi aktivitelerine “kritik aktiviteler” denir.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23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76738" y="1951463"/>
            <a:ext cx="9204470" cy="4195481"/>
          </a:xfrm>
        </p:spPr>
        <p:txBody>
          <a:bodyPr/>
          <a:lstStyle/>
          <a:p>
            <a:pPr marL="0" indent="0" fontAlgn="base">
              <a:buNone/>
            </a:pPr>
            <a:r>
              <a:rPr lang="tr-TR" u="sng" dirty="0"/>
              <a:t>3.Kritik Zincir </a:t>
            </a:r>
            <a:r>
              <a:rPr lang="tr-TR" u="sng" dirty="0" smtClean="0"/>
              <a:t>Metodu: </a:t>
            </a:r>
            <a:r>
              <a:rPr lang="tr-TR" dirty="0" smtClean="0"/>
              <a:t>İlk </a:t>
            </a:r>
            <a:r>
              <a:rPr lang="tr-TR" dirty="0"/>
              <a:t>olarak zaman çizelgesi olarak, gerekli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bağımlılıkları </a:t>
            </a:r>
            <a:r>
              <a:rPr lang="tr-TR" dirty="0"/>
              <a:t>ve tanımlı kısıtları olan süre tahminleri girdi </a:t>
            </a:r>
            <a:r>
              <a:rPr lang="tr-TR" dirty="0" smtClean="0"/>
              <a:t>olarak kullanılarak</a:t>
            </a:r>
          </a:p>
          <a:p>
            <a:pPr marL="0" indent="0" fontAlgn="base">
              <a:buNone/>
            </a:pPr>
            <a:r>
              <a:rPr lang="tr-TR" dirty="0" smtClean="0"/>
              <a:t>proje zaman çizelgesi ağ şeması hazırlanır. Daha sonra kritik yol </a:t>
            </a:r>
          </a:p>
          <a:p>
            <a:pPr marL="0" indent="0" fontAlgn="base">
              <a:buNone/>
            </a:pPr>
            <a:r>
              <a:rPr lang="tr-TR" dirty="0" smtClean="0"/>
              <a:t>hesaplanır</a:t>
            </a:r>
            <a:r>
              <a:rPr lang="tr-TR" dirty="0"/>
              <a:t>. Kritik yol belirlendikten sonra, kaynak kullanılabilirliği girilir </a:t>
            </a:r>
            <a:r>
              <a:rPr lang="tr-TR" dirty="0" smtClean="0"/>
              <a:t>ve</a:t>
            </a:r>
          </a:p>
          <a:p>
            <a:pPr marL="0" indent="0" fontAlgn="base">
              <a:buNone/>
            </a:pPr>
            <a:r>
              <a:rPr lang="tr-TR" dirty="0" smtClean="0"/>
              <a:t>kaynak </a:t>
            </a:r>
            <a:r>
              <a:rPr lang="tr-TR" dirty="0"/>
              <a:t>sınırlı zaman çizelgesi sonucu elde edilir.  Sonuçta ortaya </a:t>
            </a:r>
            <a:r>
              <a:rPr lang="tr-TR" dirty="0" smtClean="0"/>
              <a:t>çıkan</a:t>
            </a:r>
          </a:p>
          <a:p>
            <a:pPr marL="0" indent="0" fontAlgn="base">
              <a:buNone/>
            </a:pPr>
            <a:r>
              <a:rPr lang="tr-TR" dirty="0"/>
              <a:t>z</a:t>
            </a:r>
            <a:r>
              <a:rPr lang="tr-TR" dirty="0" smtClean="0"/>
              <a:t>aman </a:t>
            </a:r>
            <a:r>
              <a:rPr lang="tr-TR" dirty="0"/>
              <a:t>çizelgesinin </a:t>
            </a:r>
            <a:r>
              <a:rPr lang="tr-TR" dirty="0" smtClean="0"/>
              <a:t>genellikle </a:t>
            </a:r>
            <a:r>
              <a:rPr lang="tr-TR" dirty="0"/>
              <a:t>değişik bir kritik yolu olur. Kaynak kısıtlı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kritik </a:t>
            </a:r>
            <a:r>
              <a:rPr lang="tr-TR" dirty="0"/>
              <a:t>yola kritik zincir adı verilir.</a:t>
            </a:r>
          </a:p>
        </p:txBody>
      </p:sp>
    </p:spTree>
    <p:extLst>
      <p:ext uri="{BB962C8B-B14F-4D97-AF65-F5344CB8AC3E}">
        <p14:creationId xmlns:p14="http://schemas.microsoft.com/office/powerpoint/2010/main" val="30568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0"/>
            <a:ext cx="7356764" cy="6858000"/>
          </a:xfrm>
        </p:spPr>
      </p:pic>
    </p:spTree>
    <p:extLst>
      <p:ext uri="{BB962C8B-B14F-4D97-AF65-F5344CB8AC3E}">
        <p14:creationId xmlns:p14="http://schemas.microsoft.com/office/powerpoint/2010/main" val="219751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76148" y="2426991"/>
            <a:ext cx="8946541" cy="419548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tr-TR" u="sng" dirty="0" smtClean="0"/>
              <a:t>4.Kaynak Dengeleme: </a:t>
            </a:r>
            <a:r>
              <a:rPr lang="tr-TR" dirty="0" smtClean="0"/>
              <a:t>Kaynak </a:t>
            </a:r>
            <a:r>
              <a:rPr lang="tr-TR" dirty="0"/>
              <a:t>dengeleme, paylaşılan ya da kritik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durumda </a:t>
            </a:r>
            <a:r>
              <a:rPr lang="tr-TR" dirty="0"/>
              <a:t>olan kaynaklar sadece belli zamanlarda ve sınırlı </a:t>
            </a:r>
            <a:r>
              <a:rPr lang="tr-TR" dirty="0" smtClean="0"/>
              <a:t>miktarlarda</a:t>
            </a:r>
          </a:p>
          <a:p>
            <a:pPr marL="0" indent="0" fontAlgn="base">
              <a:buNone/>
            </a:pPr>
            <a:r>
              <a:rPr lang="tr-TR" dirty="0" smtClean="0"/>
              <a:t>kullanılabilir </a:t>
            </a:r>
            <a:r>
              <a:rPr lang="tr-TR" dirty="0"/>
              <a:t>olduğu zamanlarda ya da kaynak kullanımını sabit bir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düzeyde </a:t>
            </a:r>
            <a:r>
              <a:rPr lang="tr-TR" dirty="0"/>
              <a:t>tutmak için </a:t>
            </a:r>
            <a:r>
              <a:rPr lang="tr-TR" dirty="0" smtClean="0"/>
              <a:t>kullanılabilir.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478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32803" y="1595718"/>
            <a:ext cx="8946541" cy="4195481"/>
          </a:xfrm>
        </p:spPr>
        <p:txBody>
          <a:bodyPr/>
          <a:lstStyle/>
          <a:p>
            <a:pPr marL="0" indent="0" fontAlgn="base">
              <a:buNone/>
            </a:pPr>
            <a:r>
              <a:rPr lang="tr-TR" u="sng" dirty="0"/>
              <a:t>5.Varsayım Senaryo </a:t>
            </a:r>
            <a:r>
              <a:rPr lang="tr-TR" u="sng" dirty="0" smtClean="0"/>
              <a:t>Analizi: </a:t>
            </a:r>
            <a:r>
              <a:rPr lang="tr-TR" dirty="0" smtClean="0"/>
              <a:t>Varsayım </a:t>
            </a:r>
            <a:r>
              <a:rPr lang="tr-TR" dirty="0"/>
              <a:t>senaryo analizinin sonucu </a:t>
            </a:r>
            <a:r>
              <a:rPr lang="tr-TR" dirty="0" smtClean="0"/>
              <a:t>olumsuz</a:t>
            </a:r>
          </a:p>
          <a:p>
            <a:pPr marL="0" indent="0" fontAlgn="base">
              <a:buNone/>
            </a:pPr>
            <a:r>
              <a:rPr lang="tr-TR" dirty="0" smtClean="0"/>
              <a:t>koşullar </a:t>
            </a:r>
            <a:r>
              <a:rPr lang="tr-TR" dirty="0"/>
              <a:t>altında proje zaman çizelgesinin fizibilitesini değerlendirmek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için </a:t>
            </a:r>
            <a:r>
              <a:rPr lang="tr-TR" dirty="0"/>
              <a:t>ve beklenmedik durumların etkisini önlemeye veya hafifletmeye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yönelik </a:t>
            </a:r>
            <a:r>
              <a:rPr lang="tr-TR" dirty="0"/>
              <a:t>beklenmedik durum ve yanıt planlarının hazırlanmasında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kullanılabilir.</a:t>
            </a:r>
            <a:endParaRPr lang="tr-TR" dirty="0"/>
          </a:p>
          <a:p>
            <a:pPr marL="0" indent="0" fontAlgn="base">
              <a:buNone/>
            </a:pPr>
            <a:r>
              <a:rPr lang="tr-TR" dirty="0" smtClean="0"/>
              <a:t>       Proje </a:t>
            </a:r>
            <a:r>
              <a:rPr lang="tr-TR" dirty="0"/>
              <a:t>Zaman Çizelgesi, tablo olarak da sunulabilmekle </a:t>
            </a:r>
            <a:r>
              <a:rPr lang="tr-TR" dirty="0" smtClean="0"/>
              <a:t>birlikte </a:t>
            </a:r>
          </a:p>
          <a:p>
            <a:pPr marL="0" indent="0" fontAlgn="base">
              <a:buNone/>
            </a:pPr>
            <a:r>
              <a:rPr lang="tr-TR" dirty="0" smtClean="0"/>
              <a:t>genelde grafik </a:t>
            </a:r>
            <a:r>
              <a:rPr lang="tr-TR" dirty="0"/>
              <a:t>şeklinde </a:t>
            </a:r>
            <a:r>
              <a:rPr lang="tr-TR" dirty="0" smtClean="0"/>
              <a:t>verilir.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0043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11877" y="1232460"/>
            <a:ext cx="8946541" cy="1895628"/>
          </a:xfrm>
        </p:spPr>
        <p:txBody>
          <a:bodyPr/>
          <a:lstStyle/>
          <a:p>
            <a:pPr marL="0" indent="0" fontAlgn="base">
              <a:buNone/>
            </a:pPr>
            <a:r>
              <a:rPr lang="tr-TR" u="sng" dirty="0" smtClean="0"/>
              <a:t>6.Zaman </a:t>
            </a:r>
            <a:r>
              <a:rPr lang="tr-TR" u="sng" dirty="0"/>
              <a:t>Çizelgesi Temel </a:t>
            </a:r>
            <a:r>
              <a:rPr lang="tr-TR" u="sng" dirty="0" smtClean="0"/>
              <a:t>Çizgisi:</a:t>
            </a:r>
            <a:r>
              <a:rPr lang="tr-TR" dirty="0" smtClean="0"/>
              <a:t> Temel </a:t>
            </a:r>
            <a:r>
              <a:rPr lang="tr-TR" dirty="0"/>
              <a:t>çizgi başlangıç tarihleri ve </a:t>
            </a:r>
            <a:r>
              <a:rPr lang="tr-TR" dirty="0" smtClean="0"/>
              <a:t>temel</a:t>
            </a:r>
          </a:p>
          <a:p>
            <a:pPr marL="0" indent="0" fontAlgn="base">
              <a:buNone/>
            </a:pPr>
            <a:r>
              <a:rPr lang="tr-TR" dirty="0" smtClean="0"/>
              <a:t>çizgi </a:t>
            </a:r>
            <a:r>
              <a:rPr lang="tr-TR" dirty="0"/>
              <a:t>bitiş tarihleri içeren bir zaman çizelgesi temel çizgisi olarak </a:t>
            </a:r>
            <a:r>
              <a:rPr lang="tr-TR" dirty="0" smtClean="0"/>
              <a:t>proje</a:t>
            </a:r>
          </a:p>
          <a:p>
            <a:pPr marL="0" indent="0" fontAlgn="base">
              <a:buNone/>
            </a:pPr>
            <a:r>
              <a:rPr lang="tr-TR" dirty="0" smtClean="0"/>
              <a:t>yönetim </a:t>
            </a:r>
            <a:r>
              <a:rPr lang="tr-TR" dirty="0"/>
              <a:t>ekibi tarafından kabul edilmiş ve onaylanmıştır.</a:t>
            </a:r>
          </a:p>
          <a:p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59" y="3215732"/>
            <a:ext cx="71151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1428402" y="452718"/>
            <a:ext cx="9404723" cy="1400530"/>
          </a:xfrm>
        </p:spPr>
        <p:txBody>
          <a:bodyPr>
            <a:normAutofit fontScale="90000"/>
          </a:bodyPr>
          <a:lstStyle/>
          <a:p>
            <a:pPr algn="ctr"/>
            <a:r>
              <a:rPr lang="tr-TR" u="sng" dirty="0" smtClean="0">
                <a:latin typeface="Century" panose="02040604050505020304" pitchFamily="18" charset="0"/>
              </a:rPr>
              <a:t>6.Zaman Çizelgesinin Kontrolü</a:t>
            </a:r>
            <a:br>
              <a:rPr lang="tr-TR" u="sng" dirty="0" smtClean="0">
                <a:latin typeface="Century" panose="02040604050505020304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73244" y="2602080"/>
            <a:ext cx="7652423" cy="294857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tr-TR" sz="2400" dirty="0"/>
              <a:t>Zaman Çizelgesi Kontrolü projedeki ilerlemeyi </a:t>
            </a:r>
            <a:endParaRPr lang="tr-TR" sz="2400" dirty="0" smtClean="0"/>
          </a:p>
          <a:p>
            <a:pPr marL="0" indent="0" fontAlgn="base">
              <a:buNone/>
            </a:pPr>
            <a:r>
              <a:rPr lang="tr-TR" sz="2400" dirty="0" smtClean="0"/>
              <a:t>güncellemek </a:t>
            </a:r>
            <a:r>
              <a:rPr lang="tr-TR" sz="2400" dirty="0"/>
              <a:t>üzere </a:t>
            </a:r>
            <a:r>
              <a:rPr lang="tr-TR" sz="2400" dirty="0" smtClean="0"/>
              <a:t>projenin </a:t>
            </a:r>
            <a:r>
              <a:rPr lang="tr-TR" sz="2400" dirty="0"/>
              <a:t>durumunun izlenmesi </a:t>
            </a:r>
            <a:endParaRPr lang="tr-TR" sz="2400" dirty="0" smtClean="0"/>
          </a:p>
          <a:p>
            <a:pPr marL="0" indent="0" fontAlgn="base">
              <a:buNone/>
            </a:pPr>
            <a:r>
              <a:rPr lang="tr-TR" sz="2400" dirty="0" smtClean="0"/>
              <a:t>ve </a:t>
            </a:r>
            <a:r>
              <a:rPr lang="tr-TR" sz="2400" dirty="0"/>
              <a:t>zaman çizelgesi temel çizgisindeki </a:t>
            </a:r>
            <a:r>
              <a:rPr lang="tr-TR" sz="2400" dirty="0" smtClean="0"/>
              <a:t>değişiklerin </a:t>
            </a:r>
          </a:p>
          <a:p>
            <a:pPr marL="0" indent="0" fontAlgn="base">
              <a:buNone/>
            </a:pPr>
            <a:r>
              <a:rPr lang="tr-TR" sz="2400" dirty="0" smtClean="0"/>
              <a:t>yönetilmesi </a:t>
            </a:r>
            <a:r>
              <a:rPr lang="tr-TR" sz="2400" dirty="0"/>
              <a:t>sürecidir.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66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79" y="0"/>
            <a:ext cx="6820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2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96038" y="1385454"/>
            <a:ext cx="8946541" cy="3740727"/>
          </a:xfrm>
        </p:spPr>
        <p:txBody>
          <a:bodyPr/>
          <a:lstStyle/>
          <a:p>
            <a:pPr marL="0" indent="0" algn="ctr" fontAlgn="base">
              <a:buNone/>
            </a:pPr>
            <a:r>
              <a:rPr lang="tr-TR" sz="2800" u="sng" dirty="0"/>
              <a:t>Performans Gözden </a:t>
            </a:r>
            <a:r>
              <a:rPr lang="tr-TR" sz="2800" u="sng" dirty="0" smtClean="0"/>
              <a:t>Geçirmeleri</a:t>
            </a:r>
          </a:p>
          <a:p>
            <a:pPr marL="0" indent="0" algn="ctr" fontAlgn="base">
              <a:buNone/>
            </a:pPr>
            <a:endParaRPr lang="tr-TR" u="sng" dirty="0"/>
          </a:p>
          <a:p>
            <a:pPr marL="0" indent="0" fontAlgn="base">
              <a:buNone/>
            </a:pPr>
            <a:r>
              <a:rPr lang="tr-TR" dirty="0" smtClean="0"/>
              <a:t>Gerçekleşen başlangıç </a:t>
            </a:r>
            <a:r>
              <a:rPr lang="tr-TR" dirty="0"/>
              <a:t>ve bitiş tarihleri, tamamlanan yüzde ve devam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eden </a:t>
            </a:r>
            <a:r>
              <a:rPr lang="tr-TR" dirty="0"/>
              <a:t>çalışmaların kalan süreleri gibi zaman çizelgesi performans </a:t>
            </a:r>
            <a:r>
              <a:rPr lang="tr-TR" dirty="0" smtClean="0"/>
              <a:t>verileri</a:t>
            </a:r>
          </a:p>
          <a:p>
            <a:pPr marL="0" indent="0" fontAlgn="base">
              <a:buNone/>
            </a:pPr>
            <a:r>
              <a:rPr lang="tr-TR" dirty="0" smtClean="0"/>
              <a:t>ölçülür</a:t>
            </a:r>
            <a:r>
              <a:rPr lang="tr-TR" dirty="0"/>
              <a:t>, karşılaştırılır ve analiz edilir. Zaman çizelgesi kontrolünün önemli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bir </a:t>
            </a:r>
            <a:r>
              <a:rPr lang="tr-TR" dirty="0"/>
              <a:t>bölümü, zaman çizelgesi farklılığının düzeltici eylem gerektirip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gerektirmediğine </a:t>
            </a:r>
            <a:r>
              <a:rPr lang="tr-TR" dirty="0"/>
              <a:t>karar vermektedir.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413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00723" y="158226"/>
            <a:ext cx="8946541" cy="4195481"/>
          </a:xfrm>
        </p:spPr>
        <p:txBody>
          <a:bodyPr/>
          <a:lstStyle/>
          <a:p>
            <a:pPr marL="0" indent="0" algn="ctr" fontAlgn="base">
              <a:buNone/>
            </a:pPr>
            <a:r>
              <a:rPr lang="tr-TR" sz="2800" u="sng" dirty="0" smtClean="0"/>
              <a:t>Varyans Analizi</a:t>
            </a:r>
          </a:p>
          <a:p>
            <a:pPr marL="0" indent="0" algn="ctr" fontAlgn="base">
              <a:buNone/>
            </a:pPr>
            <a:endParaRPr lang="tr-TR" u="sng" dirty="0"/>
          </a:p>
          <a:p>
            <a:pPr marL="0" indent="0" fontAlgn="base">
              <a:buNone/>
            </a:pPr>
            <a:r>
              <a:rPr lang="tr-TR" dirty="0" smtClean="0"/>
              <a:t>       Zaman </a:t>
            </a:r>
            <a:r>
              <a:rPr lang="tr-TR" dirty="0"/>
              <a:t>çizelgesi performans ölçümleri başlangıçtaki </a:t>
            </a:r>
            <a:r>
              <a:rPr lang="tr-TR" dirty="0" smtClean="0"/>
              <a:t>zaman</a:t>
            </a:r>
          </a:p>
          <a:p>
            <a:pPr marL="0" indent="0" fontAlgn="base">
              <a:buNone/>
            </a:pPr>
            <a:r>
              <a:rPr lang="tr-TR" dirty="0" smtClean="0"/>
              <a:t> </a:t>
            </a:r>
            <a:r>
              <a:rPr lang="tr-TR" dirty="0"/>
              <a:t>çizelgesi temel çizgisindeki farklılaşmanın büyüklüğünü </a:t>
            </a:r>
            <a:r>
              <a:rPr lang="tr-TR" dirty="0" smtClean="0"/>
              <a:t>değerlendirmek</a:t>
            </a:r>
          </a:p>
          <a:p>
            <a:pPr marL="0" indent="0" fontAlgn="base">
              <a:buNone/>
            </a:pPr>
            <a:r>
              <a:rPr lang="tr-TR" dirty="0" smtClean="0"/>
              <a:t> </a:t>
            </a:r>
            <a:r>
              <a:rPr lang="tr-TR" dirty="0"/>
              <a:t>için kullanılır. Toplam bolluk varyansı da proje zaman performansını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 değerlendirmeye </a:t>
            </a:r>
            <a:r>
              <a:rPr lang="tr-TR" dirty="0"/>
              <a:t>yönelik temel bir planlama bileşenidir</a:t>
            </a:r>
            <a:r>
              <a:rPr lang="tr-TR" dirty="0" smtClean="0"/>
              <a:t>.</a:t>
            </a:r>
          </a:p>
          <a:p>
            <a:pPr marL="0" indent="0" fontAlgn="base">
              <a:buNone/>
            </a:pPr>
            <a:endParaRPr lang="tr-TR" dirty="0"/>
          </a:p>
          <a:p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39" y="3037638"/>
            <a:ext cx="5269880" cy="36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1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285999" y="257205"/>
            <a:ext cx="7586301" cy="1400530"/>
          </a:xfrm>
        </p:spPr>
        <p:txBody>
          <a:bodyPr>
            <a:normAutofit fontScale="90000"/>
          </a:bodyPr>
          <a:lstStyle/>
          <a:p>
            <a:r>
              <a:rPr lang="tr-TR" u="sng" dirty="0" smtClean="0">
                <a:latin typeface="Century" panose="02040604050505020304" pitchFamily="18" charset="0"/>
              </a:rPr>
              <a:t>1.Aktivitelerin Tanımlanması</a:t>
            </a:r>
            <a:endParaRPr lang="tr-TR" u="sng" dirty="0">
              <a:latin typeface="Century" panose="02040604050505020304" pitchFamily="18" charset="0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1552249" y="1657735"/>
            <a:ext cx="9488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Proje </a:t>
            </a:r>
            <a:r>
              <a:rPr lang="tr-TR" sz="2400" dirty="0" smtClean="0"/>
              <a:t>teslimatlarını üretmek için </a:t>
            </a:r>
            <a:r>
              <a:rPr lang="tr-TR" sz="2400" dirty="0"/>
              <a:t>gerekli olan aktivitelerin belirlenme </a:t>
            </a:r>
            <a:r>
              <a:rPr lang="tr-TR" sz="2400" dirty="0" smtClean="0"/>
              <a:t>sürecidir</a:t>
            </a:r>
            <a:r>
              <a:rPr lang="tr-TR" sz="2400" dirty="0"/>
              <a:t>.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1888762" y="3058265"/>
            <a:ext cx="8154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Proje çalışma </a:t>
            </a:r>
            <a:r>
              <a:rPr lang="tr-TR" sz="2400" dirty="0"/>
              <a:t>paketleri genellikle aktivite adi </a:t>
            </a:r>
            <a:r>
              <a:rPr lang="tr-TR" sz="2400" dirty="0" smtClean="0"/>
              <a:t>verilen </a:t>
            </a:r>
          </a:p>
          <a:p>
            <a:r>
              <a:rPr lang="tr-TR" sz="2400" dirty="0" smtClean="0"/>
              <a:t>ve çalışma </a:t>
            </a:r>
            <a:r>
              <a:rPr lang="tr-TR" sz="2400" dirty="0"/>
              <a:t>paketlerini </a:t>
            </a:r>
            <a:r>
              <a:rPr lang="tr-TR" sz="2400" dirty="0" smtClean="0"/>
              <a:t>tanımlamak için </a:t>
            </a:r>
            <a:r>
              <a:rPr lang="tr-TR" sz="2400" dirty="0"/>
              <a:t>gereken daha </a:t>
            </a:r>
            <a:r>
              <a:rPr lang="tr-TR" sz="2400" dirty="0" smtClean="0"/>
              <a:t>küçük bileşenlere ayrıştırılır. </a:t>
            </a:r>
            <a:r>
              <a:rPr lang="tr-TR" sz="2400" dirty="0"/>
              <a:t>Aktiviteler, proje </a:t>
            </a:r>
            <a:r>
              <a:rPr lang="tr-TR" sz="2400" dirty="0" smtClean="0"/>
              <a:t>çalışmalarını </a:t>
            </a:r>
            <a:r>
              <a:rPr lang="tr-TR" sz="2400" dirty="0"/>
              <a:t>tahmin etmek, programlamak, </a:t>
            </a:r>
            <a:r>
              <a:rPr lang="tr-TR" sz="2400" dirty="0" smtClean="0"/>
              <a:t>yürütmek, </a:t>
            </a:r>
            <a:r>
              <a:rPr lang="tr-TR" sz="2400" dirty="0"/>
              <a:t>izlemek ve kontrol etmek </a:t>
            </a:r>
            <a:r>
              <a:rPr lang="tr-TR" sz="2400" dirty="0" smtClean="0"/>
              <a:t>için </a:t>
            </a:r>
            <a:r>
              <a:rPr lang="tr-TR" sz="2400" dirty="0"/>
              <a:t>temel </a:t>
            </a:r>
            <a:r>
              <a:rPr lang="tr-TR" sz="2400" dirty="0" smtClean="0"/>
              <a:t>sağlar.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7517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15360" y="1432762"/>
            <a:ext cx="8946541" cy="5694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    Aktivitelerin tanımlanması bağlamında, </a:t>
            </a:r>
            <a:r>
              <a:rPr lang="tr-TR" dirty="0"/>
              <a:t>projenin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çalışma </a:t>
            </a:r>
            <a:r>
              <a:rPr lang="tr-TR" dirty="0"/>
              <a:t>paketlerini aktivite adi verilen daha </a:t>
            </a:r>
            <a:r>
              <a:rPr lang="tr-TR" dirty="0" smtClean="0"/>
              <a:t>küçük </a:t>
            </a:r>
            <a:r>
              <a:rPr lang="tr-TR" dirty="0"/>
              <a:t>ve </a:t>
            </a:r>
            <a:r>
              <a:rPr lang="tr-TR" dirty="0" smtClean="0"/>
              <a:t>yönetilebilir </a:t>
            </a:r>
          </a:p>
          <a:p>
            <a:pPr marL="0" indent="0">
              <a:buNone/>
            </a:pPr>
            <a:r>
              <a:rPr lang="tr-TR" dirty="0" smtClean="0"/>
              <a:t>bileşenlere bölünmesi anlamına </a:t>
            </a:r>
            <a:r>
              <a:rPr lang="tr-TR" dirty="0"/>
              <a:t>gelir. 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</a:t>
            </a:r>
          </a:p>
          <a:p>
            <a:pPr marL="0" indent="0">
              <a:buNone/>
            </a:pPr>
            <a:r>
              <a:rPr lang="tr-TR" dirty="0"/>
              <a:t> Bazı durumlarda iş paketlerini aktivitelere ayıracak bilgi birikimimiz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olmayabilir</a:t>
            </a:r>
            <a:r>
              <a:rPr lang="tr-TR" dirty="0"/>
              <a:t>. Bu tarz bir durum ile karşılaştığımızda ortada birden çok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proje </a:t>
            </a:r>
            <a:r>
              <a:rPr lang="tr-TR" dirty="0"/>
              <a:t>olma </a:t>
            </a:r>
            <a:r>
              <a:rPr lang="tr-TR" dirty="0" smtClean="0"/>
              <a:t>imkanı </a:t>
            </a:r>
            <a:r>
              <a:rPr lang="tr-TR" dirty="0"/>
              <a:t>olabilir. Belki yapmaya çalıştığımız işi farklı projelere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ayırarak planlamalıyız</a:t>
            </a:r>
            <a:r>
              <a:rPr lang="tr-TR" dirty="0"/>
              <a:t>. Başka bir çözüm </a:t>
            </a:r>
            <a:r>
              <a:rPr lang="tr-TR" dirty="0" smtClean="0"/>
              <a:t>olarakta </a:t>
            </a:r>
            <a:r>
              <a:rPr lang="tr-TR" dirty="0"/>
              <a:t>projeye başladıktan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sonra </a:t>
            </a:r>
            <a:r>
              <a:rPr lang="tr-TR" dirty="0"/>
              <a:t>yolda </a:t>
            </a:r>
            <a:r>
              <a:rPr lang="tr-TR" dirty="0" smtClean="0"/>
              <a:t>planlamayı </a:t>
            </a:r>
            <a:r>
              <a:rPr lang="tr-TR" dirty="0"/>
              <a:t>yapabiliriz. Her bir iş paketine başlamadan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önce </a:t>
            </a:r>
            <a:r>
              <a:rPr lang="tr-TR" dirty="0"/>
              <a:t>aktivitelere </a:t>
            </a:r>
            <a:r>
              <a:rPr lang="tr-TR" dirty="0" smtClean="0"/>
              <a:t>ayırarak </a:t>
            </a:r>
            <a:r>
              <a:rPr lang="tr-TR" dirty="0"/>
              <a:t>yönetim yapabiliriz.</a:t>
            </a: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     </a:t>
            </a:r>
          </a:p>
        </p:txBody>
      </p:sp>
      <p:sp>
        <p:nvSpPr>
          <p:cNvPr id="2" name="Dikdörtgen 1"/>
          <p:cNvSpPr/>
          <p:nvPr/>
        </p:nvSpPr>
        <p:spPr>
          <a:xfrm>
            <a:off x="4077903" y="387432"/>
            <a:ext cx="39597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3600" u="sng" dirty="0"/>
              <a:t>Ayrıştırma </a:t>
            </a:r>
            <a:r>
              <a:rPr lang="tr-TR" sz="3600" u="sng" dirty="0" smtClean="0"/>
              <a:t>Tekniği</a:t>
            </a:r>
            <a:endParaRPr lang="tr-TR" sz="3600" u="sng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77" y="2000251"/>
            <a:ext cx="2724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461163" y="318566"/>
            <a:ext cx="9404723" cy="1400530"/>
          </a:xfrm>
        </p:spPr>
        <p:txBody>
          <a:bodyPr/>
          <a:lstStyle/>
          <a:p>
            <a:pPr algn="ctr"/>
            <a:r>
              <a:rPr lang="tr-TR" sz="3600" u="sng" dirty="0" smtClean="0"/>
              <a:t>Aktivite </a:t>
            </a:r>
            <a:r>
              <a:rPr lang="tr-TR" u="sng" dirty="0" smtClean="0"/>
              <a:t>Listesi</a:t>
            </a:r>
            <a:endParaRPr lang="tr-TR" u="sng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90253" y="190866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Proje için </a:t>
            </a:r>
            <a:r>
              <a:rPr lang="tr-TR" dirty="0"/>
              <a:t>gerekli olan tüm aktivitelerin ayrıntılı </a:t>
            </a:r>
          </a:p>
          <a:p>
            <a:pPr marL="0" indent="0">
              <a:buNone/>
            </a:pPr>
            <a:r>
              <a:rPr lang="tr-TR" dirty="0"/>
              <a:t>listelenmiş halidir. Aktivite Listesi, bir aktivite belirteci ve proje ekibi </a:t>
            </a:r>
          </a:p>
          <a:p>
            <a:pPr marL="0" indent="0">
              <a:buNone/>
            </a:pPr>
            <a:r>
              <a:rPr lang="tr-TR" dirty="0"/>
              <a:t>üyelerinin hangi çalışmaların tamamlanması gerektiğini anlamalarını </a:t>
            </a:r>
          </a:p>
          <a:p>
            <a:pPr marL="0" indent="0">
              <a:buNone/>
            </a:pPr>
            <a:r>
              <a:rPr lang="tr-TR" dirty="0"/>
              <a:t>sağlamak amacıyla her bir aktivitenin yeterince ayrıntılı çalışma </a:t>
            </a:r>
          </a:p>
          <a:p>
            <a:pPr marL="0" indent="0">
              <a:buNone/>
            </a:pPr>
            <a:r>
              <a:rPr lang="tr-TR" dirty="0"/>
              <a:t>kapsamı tanımlarını içerir.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33" y="386144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94327" y="163766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    Her bir </a:t>
            </a:r>
            <a:r>
              <a:rPr lang="tr-TR" dirty="0"/>
              <a:t>aktivite ile </a:t>
            </a:r>
            <a:r>
              <a:rPr lang="tr-TR" dirty="0" smtClean="0"/>
              <a:t>bağlantılı çok sayıda bileşeni </a:t>
            </a:r>
          </a:p>
          <a:p>
            <a:pPr marL="0" indent="0">
              <a:buNone/>
            </a:pPr>
            <a:r>
              <a:rPr lang="tr-TR" dirty="0" smtClean="0"/>
              <a:t>belirleyerek </a:t>
            </a:r>
            <a:r>
              <a:rPr lang="tr-TR" dirty="0"/>
              <a:t>aktivitenin  </a:t>
            </a:r>
            <a:r>
              <a:rPr lang="tr-TR" dirty="0" smtClean="0"/>
              <a:t>tanımını genişletir. </a:t>
            </a:r>
            <a:r>
              <a:rPr lang="tr-TR" dirty="0"/>
              <a:t>Her bir aktivitenin </a:t>
            </a:r>
            <a:r>
              <a:rPr lang="tr-TR" dirty="0" smtClean="0"/>
              <a:t>bileşenleri </a:t>
            </a:r>
          </a:p>
          <a:p>
            <a:pPr marL="0" indent="0">
              <a:buNone/>
            </a:pPr>
            <a:r>
              <a:rPr lang="tr-TR" dirty="0" smtClean="0"/>
              <a:t>zamanla gelişir. </a:t>
            </a:r>
            <a:r>
              <a:rPr lang="tr-TR" dirty="0"/>
              <a:t>Projenin ilk </a:t>
            </a:r>
            <a:r>
              <a:rPr lang="tr-TR" dirty="0" smtClean="0"/>
              <a:t>aşamalarında </a:t>
            </a:r>
            <a:r>
              <a:rPr lang="tr-TR" dirty="0"/>
              <a:t>bu </a:t>
            </a:r>
            <a:r>
              <a:rPr lang="tr-TR" dirty="0" smtClean="0"/>
              <a:t>bileşenler, </a:t>
            </a:r>
            <a:r>
              <a:rPr lang="tr-TR" dirty="0"/>
              <a:t>Aktivite Kimlik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Numarası, </a:t>
            </a:r>
            <a:r>
              <a:rPr lang="tr-TR" dirty="0"/>
              <a:t>IKY Kimlik </a:t>
            </a:r>
            <a:r>
              <a:rPr lang="tr-TR" dirty="0" smtClean="0"/>
              <a:t>Numarası </a:t>
            </a:r>
            <a:r>
              <a:rPr lang="tr-TR" dirty="0"/>
              <a:t>ve Aktivite </a:t>
            </a:r>
            <a:r>
              <a:rPr lang="tr-TR" dirty="0" smtClean="0"/>
              <a:t>Adını içerir; tamamlandığında </a:t>
            </a:r>
          </a:p>
          <a:p>
            <a:pPr marL="0" indent="0">
              <a:buNone/>
            </a:pPr>
            <a:r>
              <a:rPr lang="tr-TR" dirty="0" smtClean="0"/>
              <a:t>ise </a:t>
            </a:r>
            <a:r>
              <a:rPr lang="tr-TR" dirty="0"/>
              <a:t>Aktivite </a:t>
            </a:r>
            <a:r>
              <a:rPr lang="tr-TR" dirty="0" smtClean="0"/>
              <a:t>Kodlarını, </a:t>
            </a:r>
            <a:r>
              <a:rPr lang="tr-TR" dirty="0"/>
              <a:t>Aktivite </a:t>
            </a:r>
            <a:r>
              <a:rPr lang="tr-TR" dirty="0" smtClean="0"/>
              <a:t>Tamimini, Ardıl </a:t>
            </a:r>
            <a:r>
              <a:rPr lang="tr-TR" dirty="0"/>
              <a:t>Aktiviteleri, </a:t>
            </a:r>
            <a:r>
              <a:rPr lang="tr-TR" dirty="0" smtClean="0"/>
              <a:t>Mantıksal </a:t>
            </a:r>
          </a:p>
          <a:p>
            <a:pPr marL="0" indent="0">
              <a:buNone/>
            </a:pPr>
            <a:r>
              <a:rPr lang="tr-TR" dirty="0" smtClean="0"/>
              <a:t>İlişkileri, Önde </a:t>
            </a:r>
            <a:r>
              <a:rPr lang="tr-TR" dirty="0"/>
              <a:t>Gitme ve Beklemeleri, Kaynak Gereksinimlerini, Zorunlu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Tarihleri</a:t>
            </a:r>
            <a:r>
              <a:rPr lang="tr-TR" dirty="0"/>
              <a:t>, </a:t>
            </a:r>
            <a:r>
              <a:rPr lang="tr-TR" dirty="0" smtClean="0"/>
              <a:t>Kısıtları </a:t>
            </a:r>
            <a:r>
              <a:rPr lang="tr-TR" dirty="0"/>
              <a:t>ve </a:t>
            </a:r>
            <a:r>
              <a:rPr lang="tr-TR" dirty="0" smtClean="0"/>
              <a:t>Varsayımları içerir.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4069891" y="387432"/>
            <a:ext cx="39757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3600" u="sng" dirty="0" smtClean="0"/>
              <a:t>Aktivite Özellikleri</a:t>
            </a:r>
          </a:p>
          <a:p>
            <a:pPr algn="ctr"/>
            <a:endParaRPr lang="tr-TR" sz="3600" u="sng" dirty="0"/>
          </a:p>
        </p:txBody>
      </p:sp>
    </p:spTree>
    <p:extLst>
      <p:ext uri="{BB962C8B-B14F-4D97-AF65-F5344CB8AC3E}">
        <p14:creationId xmlns:p14="http://schemas.microsoft.com/office/powerpoint/2010/main" val="402368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84507" y="1703175"/>
            <a:ext cx="8946541" cy="4195481"/>
          </a:xfrm>
        </p:spPr>
        <p:txBody>
          <a:bodyPr/>
          <a:lstStyle/>
          <a:p>
            <a:pPr marL="0" indent="0" fontAlgn="base">
              <a:buNone/>
            </a:pPr>
            <a:r>
              <a:rPr lang="tr-TR" dirty="0" smtClean="0"/>
              <a:t>     Kilometre Taşı, </a:t>
            </a:r>
            <a:r>
              <a:rPr lang="tr-TR" dirty="0"/>
              <a:t>projedeki </a:t>
            </a:r>
            <a:r>
              <a:rPr lang="tr-TR" dirty="0" smtClean="0"/>
              <a:t>önemli </a:t>
            </a:r>
            <a:r>
              <a:rPr lang="tr-TR" dirty="0"/>
              <a:t>bir nokta veya </a:t>
            </a:r>
            <a:r>
              <a:rPr lang="tr-TR" dirty="0" smtClean="0"/>
              <a:t>olaydır. </a:t>
            </a:r>
            <a:r>
              <a:rPr lang="tr-TR" dirty="0"/>
              <a:t>Bir kilometre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taşı </a:t>
            </a:r>
            <a:r>
              <a:rPr lang="tr-TR" dirty="0"/>
              <a:t>listesinde, </a:t>
            </a:r>
            <a:r>
              <a:rPr lang="tr-TR" dirty="0" smtClean="0"/>
              <a:t>tüm </a:t>
            </a:r>
            <a:r>
              <a:rPr lang="tr-TR" dirty="0"/>
              <a:t>kilometre </a:t>
            </a:r>
            <a:r>
              <a:rPr lang="tr-TR" dirty="0" smtClean="0"/>
              <a:t>taşları tanımlanır </a:t>
            </a:r>
            <a:r>
              <a:rPr lang="tr-TR" dirty="0"/>
              <a:t>ve kilometre </a:t>
            </a:r>
            <a:r>
              <a:rPr lang="tr-TR" dirty="0" smtClean="0"/>
              <a:t>taslarının </a:t>
            </a:r>
          </a:p>
          <a:p>
            <a:pPr marL="0" indent="0" fontAlgn="base">
              <a:buNone/>
            </a:pPr>
            <a:r>
              <a:rPr lang="tr-TR" dirty="0" smtClean="0"/>
              <a:t>zorunlu </a:t>
            </a:r>
            <a:r>
              <a:rPr lang="tr-TR" dirty="0"/>
              <a:t>mu yoksa </a:t>
            </a:r>
            <a:r>
              <a:rPr lang="tr-TR" dirty="0" smtClean="0"/>
              <a:t>isteğe bağlımı olduğu belirtilmelidir.</a:t>
            </a:r>
          </a:p>
          <a:p>
            <a:pPr marL="0" indent="0" fontAlgn="base">
              <a:buNone/>
            </a:pPr>
            <a:r>
              <a:rPr lang="tr-TR" dirty="0"/>
              <a:t> </a:t>
            </a:r>
            <a:r>
              <a:rPr lang="tr-TR" dirty="0" smtClean="0"/>
              <a:t>   </a:t>
            </a:r>
          </a:p>
          <a:p>
            <a:pPr marL="0" indent="0" fontAlgn="base">
              <a:buNone/>
            </a:pPr>
            <a:r>
              <a:rPr lang="tr-TR" dirty="0"/>
              <a:t> </a:t>
            </a:r>
            <a:r>
              <a:rPr lang="tr-TR" dirty="0" smtClean="0"/>
              <a:t>    Bazı </a:t>
            </a:r>
            <a:r>
              <a:rPr lang="tr-TR" dirty="0"/>
              <a:t>kilometre taşları zorunlu olduğu gibi (her faz bitişi sonunda </a:t>
            </a:r>
            <a:r>
              <a:rPr lang="tr-TR" dirty="0" smtClean="0"/>
              <a:t>    </a:t>
            </a:r>
          </a:p>
          <a:p>
            <a:pPr marL="0" indent="0" fontAlgn="base">
              <a:buNone/>
            </a:pPr>
            <a:r>
              <a:rPr lang="tr-TR" dirty="0" smtClean="0"/>
              <a:t>ödeme </a:t>
            </a:r>
            <a:r>
              <a:rPr lang="tr-TR" dirty="0"/>
              <a:t>almak gibi) </a:t>
            </a:r>
            <a:r>
              <a:rPr lang="tr-TR" dirty="0" smtClean="0"/>
              <a:t>bazılarında </a:t>
            </a:r>
            <a:r>
              <a:rPr lang="tr-TR" dirty="0"/>
              <a:t>isteğe bağlıdır. İsteğe bağlı kilometre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taşları </a:t>
            </a:r>
            <a:r>
              <a:rPr lang="tr-TR" dirty="0"/>
              <a:t>daha çok proje yöneticisi tarafından konulan kontrol noktalarıdır.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Bunlar </a:t>
            </a:r>
            <a:r>
              <a:rPr lang="tr-TR" dirty="0"/>
              <a:t>sayesinde proje yöneticisi süren bir projeyi daha kolaylıkla takip </a:t>
            </a:r>
            <a:endParaRPr lang="tr-TR" dirty="0" smtClean="0"/>
          </a:p>
          <a:p>
            <a:pPr marL="0" indent="0" fontAlgn="base">
              <a:buNone/>
            </a:pPr>
            <a:r>
              <a:rPr lang="tr-TR" dirty="0" smtClean="0"/>
              <a:t>edebilir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791773" y="387432"/>
            <a:ext cx="45320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3600" u="sng" dirty="0" smtClean="0"/>
              <a:t>Kilometre Taşı Listesi</a:t>
            </a:r>
          </a:p>
          <a:p>
            <a:pPr algn="ctr"/>
            <a:endParaRPr lang="tr-TR" sz="3600" u="sng" dirty="0"/>
          </a:p>
        </p:txBody>
      </p:sp>
    </p:spTree>
    <p:extLst>
      <p:ext uri="{BB962C8B-B14F-4D97-AF65-F5344CB8AC3E}">
        <p14:creationId xmlns:p14="http://schemas.microsoft.com/office/powerpoint/2010/main" val="22775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368</TotalTime>
  <Words>1652</Words>
  <Application>Microsoft Office PowerPoint</Application>
  <PresentationFormat>Widescreen</PresentationFormat>
  <Paragraphs>260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Algerian</vt:lpstr>
      <vt:lpstr>Century</vt:lpstr>
      <vt:lpstr>Rockwell</vt:lpstr>
      <vt:lpstr>Rockwell Condensed</vt:lpstr>
      <vt:lpstr>Traditional Arabic</vt:lpstr>
      <vt:lpstr>Wingdings</vt:lpstr>
      <vt:lpstr>Wood Type</vt:lpstr>
      <vt:lpstr>PROJE ZAMAN YÖNETİMİ</vt:lpstr>
      <vt:lpstr>PowerPoint Presentation</vt:lpstr>
      <vt:lpstr>PowerPoint Presentation</vt:lpstr>
      <vt:lpstr>PowerPoint Presentation</vt:lpstr>
      <vt:lpstr>1.Aktivitelerin Tanımlanması</vt:lpstr>
      <vt:lpstr>PowerPoint Presentation</vt:lpstr>
      <vt:lpstr>Aktivite Listesi</vt:lpstr>
      <vt:lpstr>PowerPoint Presentation</vt:lpstr>
      <vt:lpstr>PowerPoint Presentation</vt:lpstr>
      <vt:lpstr>2.Aktivitelerin Sıralanması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Önde Gitme ve Beklemelerin Uygulanması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4.Aktivite Sürelerinin Tahmin Edilmesi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5.Zaman Çizelgesinin Geliştirilmesi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6.Zaman Çizelgesinin Kontrolü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Ünal Demir</dc:creator>
  <cp:lastModifiedBy>Pınar Onay Durdu</cp:lastModifiedBy>
  <cp:revision>46</cp:revision>
  <dcterms:created xsi:type="dcterms:W3CDTF">2014-10-30T22:26:11Z</dcterms:created>
  <dcterms:modified xsi:type="dcterms:W3CDTF">2016-11-03T06:03:44Z</dcterms:modified>
</cp:coreProperties>
</file>